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0"/>
    <p:restoredTop sz="94664"/>
  </p:normalViewPr>
  <p:slideViewPr>
    <p:cSldViewPr snapToGrid="0">
      <p:cViewPr varScale="1">
        <p:scale>
          <a:sx n="74" d="100"/>
          <a:sy n="74" d="100"/>
        </p:scale>
        <p:origin x="200"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F80C3-98E5-4DC0-BC3D-5E972949E0E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A86C811-728D-4373-902C-E394B117D66E}">
      <dgm:prSet/>
      <dgm:spPr/>
      <dgm:t>
        <a:bodyPr/>
        <a:lstStyle/>
        <a:p>
          <a:pPr>
            <a:lnSpc>
              <a:spcPct val="100000"/>
            </a:lnSpc>
          </a:pPr>
          <a:r>
            <a:rPr lang="en-US"/>
            <a:t>In this project we used a cloud-based system to gather and analyze temperature and humidity data. </a:t>
          </a:r>
        </a:p>
      </dgm:t>
    </dgm:pt>
    <dgm:pt modelId="{DB652FC8-167D-4D80-ACDF-175CE9547258}" type="parTrans" cxnId="{7559A3BE-642F-4B8E-8302-9664F7E5C18B}">
      <dgm:prSet/>
      <dgm:spPr/>
      <dgm:t>
        <a:bodyPr/>
        <a:lstStyle/>
        <a:p>
          <a:endParaRPr lang="en-US"/>
        </a:p>
      </dgm:t>
    </dgm:pt>
    <dgm:pt modelId="{ADAB76E2-32D2-4176-98FD-4C5E66ABE07D}" type="sibTrans" cxnId="{7559A3BE-642F-4B8E-8302-9664F7E5C18B}">
      <dgm:prSet/>
      <dgm:spPr/>
      <dgm:t>
        <a:bodyPr/>
        <a:lstStyle/>
        <a:p>
          <a:endParaRPr lang="en-US"/>
        </a:p>
      </dgm:t>
    </dgm:pt>
    <dgm:pt modelId="{EF10B0C4-7BDD-4CDD-BAEA-2E20A1B6EB66}">
      <dgm:prSet/>
      <dgm:spPr/>
      <dgm:t>
        <a:bodyPr/>
        <a:lstStyle/>
        <a:p>
          <a:pPr>
            <a:lnSpc>
              <a:spcPct val="100000"/>
            </a:lnSpc>
          </a:pPr>
          <a:r>
            <a:rPr lang="en-US"/>
            <a:t>We utilized Python to complete this project, either Replit or Anaconda. </a:t>
          </a:r>
        </a:p>
      </dgm:t>
    </dgm:pt>
    <dgm:pt modelId="{314880E0-DA08-4E74-B023-3DE1388D3B75}" type="parTrans" cxnId="{FE523838-631A-40E0-9673-014654538B96}">
      <dgm:prSet/>
      <dgm:spPr/>
      <dgm:t>
        <a:bodyPr/>
        <a:lstStyle/>
        <a:p>
          <a:endParaRPr lang="en-US"/>
        </a:p>
      </dgm:t>
    </dgm:pt>
    <dgm:pt modelId="{6BD69002-2884-4C05-8FA4-552F4B6E285B}" type="sibTrans" cxnId="{FE523838-631A-40E0-9673-014654538B96}">
      <dgm:prSet/>
      <dgm:spPr/>
      <dgm:t>
        <a:bodyPr/>
        <a:lstStyle/>
        <a:p>
          <a:endParaRPr lang="en-US"/>
        </a:p>
      </dgm:t>
    </dgm:pt>
    <dgm:pt modelId="{33E40AE4-B956-4662-B869-A0A524F62C98}" type="pres">
      <dgm:prSet presAssocID="{99FF80C3-98E5-4DC0-BC3D-5E972949E0E2}" presName="root" presStyleCnt="0">
        <dgm:presLayoutVars>
          <dgm:dir/>
          <dgm:resizeHandles val="exact"/>
        </dgm:presLayoutVars>
      </dgm:prSet>
      <dgm:spPr/>
    </dgm:pt>
    <dgm:pt modelId="{36211915-4F65-4899-BDA7-75CD0A58726B}" type="pres">
      <dgm:prSet presAssocID="{FA86C811-728D-4373-902C-E394B117D66E}" presName="compNode" presStyleCnt="0"/>
      <dgm:spPr/>
    </dgm:pt>
    <dgm:pt modelId="{FFB0286B-7D55-4861-AFD4-1CC94437223F}" type="pres">
      <dgm:prSet presAssocID="{FA86C811-728D-4373-902C-E394B117D66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iny scene"/>
        </a:ext>
      </dgm:extLst>
    </dgm:pt>
    <dgm:pt modelId="{59E91A37-23E4-42DE-911D-C52A92309F94}" type="pres">
      <dgm:prSet presAssocID="{FA86C811-728D-4373-902C-E394B117D66E}" presName="spaceRect" presStyleCnt="0"/>
      <dgm:spPr/>
    </dgm:pt>
    <dgm:pt modelId="{7E78BFF6-64FB-4782-8183-1AD151078061}" type="pres">
      <dgm:prSet presAssocID="{FA86C811-728D-4373-902C-E394B117D66E}" presName="textRect" presStyleLbl="revTx" presStyleIdx="0" presStyleCnt="2">
        <dgm:presLayoutVars>
          <dgm:chMax val="1"/>
          <dgm:chPref val="1"/>
        </dgm:presLayoutVars>
      </dgm:prSet>
      <dgm:spPr/>
    </dgm:pt>
    <dgm:pt modelId="{88CC237A-9330-40FC-A1CF-2D922E9473ED}" type="pres">
      <dgm:prSet presAssocID="{ADAB76E2-32D2-4176-98FD-4C5E66ABE07D}" presName="sibTrans" presStyleCnt="0"/>
      <dgm:spPr/>
    </dgm:pt>
    <dgm:pt modelId="{C0E31B71-3E7F-4218-B54E-1B0C984CD5B2}" type="pres">
      <dgm:prSet presAssocID="{EF10B0C4-7BDD-4CDD-BAEA-2E20A1B6EB66}" presName="compNode" presStyleCnt="0"/>
      <dgm:spPr/>
    </dgm:pt>
    <dgm:pt modelId="{D982D1FA-6B60-4F3F-B203-31B6F0C00B45}" type="pres">
      <dgm:prSet presAssocID="{EF10B0C4-7BDD-4CDD-BAEA-2E20A1B6EB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grammer"/>
        </a:ext>
      </dgm:extLst>
    </dgm:pt>
    <dgm:pt modelId="{5B7A2A44-6A52-4DC2-8CB1-7F4AC2B77B0B}" type="pres">
      <dgm:prSet presAssocID="{EF10B0C4-7BDD-4CDD-BAEA-2E20A1B6EB66}" presName="spaceRect" presStyleCnt="0"/>
      <dgm:spPr/>
    </dgm:pt>
    <dgm:pt modelId="{7CE4CE2E-881E-43C6-BF5A-76F4AD05B2E0}" type="pres">
      <dgm:prSet presAssocID="{EF10B0C4-7BDD-4CDD-BAEA-2E20A1B6EB66}" presName="textRect" presStyleLbl="revTx" presStyleIdx="1" presStyleCnt="2">
        <dgm:presLayoutVars>
          <dgm:chMax val="1"/>
          <dgm:chPref val="1"/>
        </dgm:presLayoutVars>
      </dgm:prSet>
      <dgm:spPr/>
    </dgm:pt>
  </dgm:ptLst>
  <dgm:cxnLst>
    <dgm:cxn modelId="{FE523838-631A-40E0-9673-014654538B96}" srcId="{99FF80C3-98E5-4DC0-BC3D-5E972949E0E2}" destId="{EF10B0C4-7BDD-4CDD-BAEA-2E20A1B6EB66}" srcOrd="1" destOrd="0" parTransId="{314880E0-DA08-4E74-B023-3DE1388D3B75}" sibTransId="{6BD69002-2884-4C05-8FA4-552F4B6E285B}"/>
    <dgm:cxn modelId="{10894B94-3C8A-4C01-8CB9-7A2B6D1036E2}" type="presOf" srcId="{99FF80C3-98E5-4DC0-BC3D-5E972949E0E2}" destId="{33E40AE4-B956-4662-B869-A0A524F62C98}" srcOrd="0" destOrd="0" presId="urn:microsoft.com/office/officeart/2018/2/layout/IconLabelList"/>
    <dgm:cxn modelId="{CA3E8CA1-92A4-481B-ABCA-7836992831E3}" type="presOf" srcId="{FA86C811-728D-4373-902C-E394B117D66E}" destId="{7E78BFF6-64FB-4782-8183-1AD151078061}" srcOrd="0" destOrd="0" presId="urn:microsoft.com/office/officeart/2018/2/layout/IconLabelList"/>
    <dgm:cxn modelId="{7559A3BE-642F-4B8E-8302-9664F7E5C18B}" srcId="{99FF80C3-98E5-4DC0-BC3D-5E972949E0E2}" destId="{FA86C811-728D-4373-902C-E394B117D66E}" srcOrd="0" destOrd="0" parTransId="{DB652FC8-167D-4D80-ACDF-175CE9547258}" sibTransId="{ADAB76E2-32D2-4176-98FD-4C5E66ABE07D}"/>
    <dgm:cxn modelId="{6CCFA0D3-7B51-437D-BCEE-575CC7F8742E}" type="presOf" srcId="{EF10B0C4-7BDD-4CDD-BAEA-2E20A1B6EB66}" destId="{7CE4CE2E-881E-43C6-BF5A-76F4AD05B2E0}" srcOrd="0" destOrd="0" presId="urn:microsoft.com/office/officeart/2018/2/layout/IconLabelList"/>
    <dgm:cxn modelId="{44C83E7F-AB58-40B7-8F03-885178AEF092}" type="presParOf" srcId="{33E40AE4-B956-4662-B869-A0A524F62C98}" destId="{36211915-4F65-4899-BDA7-75CD0A58726B}" srcOrd="0" destOrd="0" presId="urn:microsoft.com/office/officeart/2018/2/layout/IconLabelList"/>
    <dgm:cxn modelId="{2BA2E228-93B8-40DE-A040-62D8249DF0BB}" type="presParOf" srcId="{36211915-4F65-4899-BDA7-75CD0A58726B}" destId="{FFB0286B-7D55-4861-AFD4-1CC94437223F}" srcOrd="0" destOrd="0" presId="urn:microsoft.com/office/officeart/2018/2/layout/IconLabelList"/>
    <dgm:cxn modelId="{E1578B2F-33AE-4A0F-A4EA-65A0EC880552}" type="presParOf" srcId="{36211915-4F65-4899-BDA7-75CD0A58726B}" destId="{59E91A37-23E4-42DE-911D-C52A92309F94}" srcOrd="1" destOrd="0" presId="urn:microsoft.com/office/officeart/2018/2/layout/IconLabelList"/>
    <dgm:cxn modelId="{4A660E3E-82AE-4115-844B-A3B116DEF948}" type="presParOf" srcId="{36211915-4F65-4899-BDA7-75CD0A58726B}" destId="{7E78BFF6-64FB-4782-8183-1AD151078061}" srcOrd="2" destOrd="0" presId="urn:microsoft.com/office/officeart/2018/2/layout/IconLabelList"/>
    <dgm:cxn modelId="{5F5BEA62-D264-46E6-8DD5-227B03300418}" type="presParOf" srcId="{33E40AE4-B956-4662-B869-A0A524F62C98}" destId="{88CC237A-9330-40FC-A1CF-2D922E9473ED}" srcOrd="1" destOrd="0" presId="urn:microsoft.com/office/officeart/2018/2/layout/IconLabelList"/>
    <dgm:cxn modelId="{33E2C639-80C3-4DF2-83B8-0A806373334B}" type="presParOf" srcId="{33E40AE4-B956-4662-B869-A0A524F62C98}" destId="{C0E31B71-3E7F-4218-B54E-1B0C984CD5B2}" srcOrd="2" destOrd="0" presId="urn:microsoft.com/office/officeart/2018/2/layout/IconLabelList"/>
    <dgm:cxn modelId="{E2B68C91-3FF4-49CF-A314-02A3AEDD8E26}" type="presParOf" srcId="{C0E31B71-3E7F-4218-B54E-1B0C984CD5B2}" destId="{D982D1FA-6B60-4F3F-B203-31B6F0C00B45}" srcOrd="0" destOrd="0" presId="urn:microsoft.com/office/officeart/2018/2/layout/IconLabelList"/>
    <dgm:cxn modelId="{97BCDF37-9646-4BA3-B780-A100D7880E87}" type="presParOf" srcId="{C0E31B71-3E7F-4218-B54E-1B0C984CD5B2}" destId="{5B7A2A44-6A52-4DC2-8CB1-7F4AC2B77B0B}" srcOrd="1" destOrd="0" presId="urn:microsoft.com/office/officeart/2018/2/layout/IconLabelList"/>
    <dgm:cxn modelId="{CC37596C-542F-460B-B0C4-6481CEA1D0C2}" type="presParOf" srcId="{C0E31B71-3E7F-4218-B54E-1B0C984CD5B2}" destId="{7CE4CE2E-881E-43C6-BF5A-76F4AD05B2E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0286B-7D55-4861-AFD4-1CC94437223F}">
      <dsp:nvSpPr>
        <dsp:cNvPr id="0" name=""/>
        <dsp:cNvSpPr/>
      </dsp:nvSpPr>
      <dsp:spPr>
        <a:xfrm>
          <a:off x="1987830" y="44740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8BFF6-64FB-4782-8183-1AD151078061}">
      <dsp:nvSpPr>
        <dsp:cNvPr id="0" name=""/>
        <dsp:cNvSpPr/>
      </dsp:nvSpPr>
      <dsp:spPr>
        <a:xfrm>
          <a:off x="799830" y="286167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In this project we used a cloud-based system to gather and analyze temperature and humidity data. </a:t>
          </a:r>
        </a:p>
      </dsp:txBody>
      <dsp:txXfrm>
        <a:off x="799830" y="2861671"/>
        <a:ext cx="4320000" cy="720000"/>
      </dsp:txXfrm>
    </dsp:sp>
    <dsp:sp modelId="{D982D1FA-6B60-4F3F-B203-31B6F0C00B45}">
      <dsp:nvSpPr>
        <dsp:cNvPr id="0" name=""/>
        <dsp:cNvSpPr/>
      </dsp:nvSpPr>
      <dsp:spPr>
        <a:xfrm>
          <a:off x="7063830" y="44740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4CE2E-881E-43C6-BF5A-76F4AD05B2E0}">
      <dsp:nvSpPr>
        <dsp:cNvPr id="0" name=""/>
        <dsp:cNvSpPr/>
      </dsp:nvSpPr>
      <dsp:spPr>
        <a:xfrm>
          <a:off x="5875830" y="286167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We utilized Python to complete this project, either Replit or Anaconda. </a:t>
          </a:r>
        </a:p>
      </dsp:txBody>
      <dsp:txXfrm>
        <a:off x="5875830" y="286167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23949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79881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26072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21101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74071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52902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4931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6887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6435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8319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6/22/24</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07816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6/22/24</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771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bravoash25.wixsite.com/my-si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4A1FC3-D51F-49C5-A520-3CB3BF1C0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D6A395-8B77-4B2D-AA7E-1B4CE370C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puter script on a screen">
            <a:extLst>
              <a:ext uri="{FF2B5EF4-FFF2-40B4-BE49-F238E27FC236}">
                <a16:creationId xmlns:a16="http://schemas.microsoft.com/office/drawing/2014/main" id="{6B91FA68-CCDB-67EE-3B7D-A1F1B15CD025}"/>
              </a:ext>
            </a:extLst>
          </p:cNvPr>
          <p:cNvPicPr>
            <a:picLocks noChangeAspect="1"/>
          </p:cNvPicPr>
          <p:nvPr/>
        </p:nvPicPr>
        <p:blipFill rotWithShape="1">
          <a:blip r:embed="rId2">
            <a:alphaModFix amt="50000"/>
          </a:blip>
          <a:srcRect t="5981" b="9749"/>
          <a:stretch/>
        </p:blipFill>
        <p:spPr>
          <a:xfrm>
            <a:off x="20" y="1"/>
            <a:ext cx="12191980" cy="6858000"/>
          </a:xfrm>
          <a:prstGeom prst="rect">
            <a:avLst/>
          </a:prstGeom>
        </p:spPr>
      </p:pic>
      <p:sp>
        <p:nvSpPr>
          <p:cNvPr id="2" name="Title 1">
            <a:extLst>
              <a:ext uri="{FF2B5EF4-FFF2-40B4-BE49-F238E27FC236}">
                <a16:creationId xmlns:a16="http://schemas.microsoft.com/office/drawing/2014/main" id="{A01B0F98-A0C4-204D-2F44-D3EA1394DEF0}"/>
              </a:ext>
            </a:extLst>
          </p:cNvPr>
          <p:cNvSpPr>
            <a:spLocks noGrp="1"/>
          </p:cNvSpPr>
          <p:nvPr>
            <p:ph type="ctrTitle"/>
          </p:nvPr>
        </p:nvSpPr>
        <p:spPr>
          <a:xfrm>
            <a:off x="6397414" y="790760"/>
            <a:ext cx="5060498" cy="3251855"/>
          </a:xfrm>
        </p:spPr>
        <p:txBody>
          <a:bodyPr>
            <a:normAutofit/>
          </a:bodyPr>
          <a:lstStyle/>
          <a:p>
            <a:pPr algn="ctr"/>
            <a:r>
              <a:rPr lang="en-US" sz="3600" dirty="0">
                <a:solidFill>
                  <a:srgbClr val="FFFFFF"/>
                </a:solidFill>
              </a:rPr>
              <a:t>CEIS 110</a:t>
            </a:r>
            <a:br>
              <a:rPr lang="en-US" sz="3600" dirty="0">
                <a:solidFill>
                  <a:srgbClr val="FFFFFF"/>
                </a:solidFill>
              </a:rPr>
            </a:br>
            <a:r>
              <a:rPr lang="en-US" sz="3600" dirty="0">
                <a:solidFill>
                  <a:srgbClr val="FFFFFF"/>
                </a:solidFill>
              </a:rPr>
              <a:t>Final Project</a:t>
            </a:r>
            <a:br>
              <a:rPr lang="en-US" sz="3600" dirty="0">
                <a:solidFill>
                  <a:srgbClr val="FFFFFF"/>
                </a:solidFill>
              </a:rPr>
            </a:br>
            <a:r>
              <a:rPr lang="en-US" sz="3600" dirty="0">
                <a:solidFill>
                  <a:srgbClr val="FFFFFF"/>
                </a:solidFill>
              </a:rPr>
              <a:t>Programming with Data</a:t>
            </a:r>
          </a:p>
        </p:txBody>
      </p:sp>
      <p:sp>
        <p:nvSpPr>
          <p:cNvPr id="3" name="Subtitle 2">
            <a:extLst>
              <a:ext uri="{FF2B5EF4-FFF2-40B4-BE49-F238E27FC236}">
                <a16:creationId xmlns:a16="http://schemas.microsoft.com/office/drawing/2014/main" id="{C8BD5054-B42B-A0EE-46E9-E9191769798C}"/>
              </a:ext>
            </a:extLst>
          </p:cNvPr>
          <p:cNvSpPr>
            <a:spLocks noGrp="1"/>
          </p:cNvSpPr>
          <p:nvPr>
            <p:ph type="subTitle" idx="1"/>
          </p:nvPr>
        </p:nvSpPr>
        <p:spPr>
          <a:xfrm>
            <a:off x="6587714" y="4042615"/>
            <a:ext cx="5054362" cy="1520988"/>
          </a:xfrm>
        </p:spPr>
        <p:txBody>
          <a:bodyPr anchor="b">
            <a:normAutofit fontScale="85000" lnSpcReduction="20000"/>
          </a:bodyPr>
          <a:lstStyle/>
          <a:p>
            <a:r>
              <a:rPr lang="en-US" dirty="0">
                <a:solidFill>
                  <a:srgbClr val="FFFFFF"/>
                </a:solidFill>
              </a:rPr>
              <a:t>Ashley Bravo</a:t>
            </a:r>
          </a:p>
          <a:p>
            <a:r>
              <a:rPr lang="en-US" dirty="0">
                <a:solidFill>
                  <a:srgbClr val="FFFFFF"/>
                </a:solidFill>
              </a:rPr>
              <a:t>Professor Schneider</a:t>
            </a:r>
          </a:p>
          <a:p>
            <a:r>
              <a:rPr lang="en-US" dirty="0">
                <a:solidFill>
                  <a:srgbClr val="FFFFFF"/>
                </a:solidFill>
              </a:rPr>
              <a:t>May 2024 Session</a:t>
            </a:r>
          </a:p>
          <a:p>
            <a:r>
              <a:rPr lang="en-US" dirty="0">
                <a:solidFill>
                  <a:srgbClr val="FFFFFF"/>
                </a:solidFill>
              </a:rPr>
              <a:t>June 22, 2024</a:t>
            </a:r>
          </a:p>
        </p:txBody>
      </p:sp>
      <p:cxnSp>
        <p:nvCxnSpPr>
          <p:cNvPr id="13" name="Straight Connector 12">
            <a:extLst>
              <a:ext uri="{FF2B5EF4-FFF2-40B4-BE49-F238E27FC236}">
                <a16:creationId xmlns:a16="http://schemas.microsoft.com/office/drawing/2014/main" id="{1C5372E1-5D0A-4FE4-B20F-D0CF85FD06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3081F5-C318-4421-A7E9-D7F6810B65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3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4620768" y="800100"/>
            <a:ext cx="2950464" cy="1755648"/>
          </a:xfrm>
        </p:spPr>
        <p:txBody>
          <a:bodyPr/>
          <a:lstStyle/>
          <a:p>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073652" y="2901696"/>
            <a:ext cx="4044696" cy="851916"/>
          </a:xfrm>
        </p:spPr>
        <p:txBody>
          <a:bodyPr/>
          <a:lstStyle/>
          <a:p>
            <a:r>
              <a:rPr lang="en-US" dirty="0"/>
              <a:t>Querying the database with SQL</a:t>
            </a:r>
          </a:p>
        </p:txBody>
      </p:sp>
    </p:spTree>
    <p:extLst>
      <p:ext uri="{BB962C8B-B14F-4D97-AF65-F5344CB8AC3E}">
        <p14:creationId xmlns:p14="http://schemas.microsoft.com/office/powerpoint/2010/main" val="87254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42223" y="952787"/>
            <a:ext cx="2691121" cy="921499"/>
          </a:xfrm>
        </p:spPr>
        <p:txBody>
          <a:bodyPr>
            <a:normAutofit fontScale="90000"/>
          </a:bodyPr>
          <a:lstStyle/>
          <a:p>
            <a:r>
              <a:rPr lang="en-US" sz="4400" dirty="0"/>
              <a:t>Query to retrieve all columns and all rows </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42223" y="4503943"/>
            <a:ext cx="2142481" cy="921498"/>
          </a:xfrm>
        </p:spPr>
        <p:txBody>
          <a:bodyPr>
            <a:normAutofit lnSpcReduction="10000"/>
          </a:bodyPr>
          <a:lstStyle/>
          <a:p>
            <a:r>
              <a:rPr lang="en-US" dirty="0"/>
              <a:t>Screenshot of SQL query command and results</a:t>
            </a:r>
          </a:p>
        </p:txBody>
      </p:sp>
      <p:pic>
        <p:nvPicPr>
          <p:cNvPr id="4" name="Picture 3" descr="A screenshot of a computer&#10;&#10;Description automatically generated">
            <a:extLst>
              <a:ext uri="{FF2B5EF4-FFF2-40B4-BE49-F238E27FC236}">
                <a16:creationId xmlns:a16="http://schemas.microsoft.com/office/drawing/2014/main" id="{CDDA0194-8529-195F-B4D8-76375C98B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097" y="1510748"/>
            <a:ext cx="8894123" cy="4837807"/>
          </a:xfrm>
          <a:prstGeom prst="rect">
            <a:avLst/>
          </a:prstGeom>
        </p:spPr>
      </p:pic>
    </p:spTree>
    <p:extLst>
      <p:ext uri="{BB962C8B-B14F-4D97-AF65-F5344CB8AC3E}">
        <p14:creationId xmlns:p14="http://schemas.microsoft.com/office/powerpoint/2010/main" val="298155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52836" y="1123810"/>
            <a:ext cx="2380424" cy="2251142"/>
          </a:xfrm>
        </p:spPr>
        <p:txBody>
          <a:bodyPr>
            <a:noAutofit/>
          </a:bodyPr>
          <a:lstStyle/>
          <a:p>
            <a:r>
              <a:rPr lang="en-US" sz="2800" dirty="0"/>
              <a:t>Query to retrieve lowest and highest temperatures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40429" y="3542679"/>
            <a:ext cx="1605238" cy="1528402"/>
          </a:xfrm>
        </p:spPr>
        <p:txBody>
          <a:bodyPr/>
          <a:lstStyle/>
          <a:p>
            <a:r>
              <a:rPr lang="en-US" dirty="0"/>
              <a:t>Screenshot of SQL query command and results</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F4B77586-74D5-483C-27BD-78555FDAF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260" y="1192696"/>
            <a:ext cx="9167038" cy="4646456"/>
          </a:xfrm>
          <a:prstGeom prst="rect">
            <a:avLst/>
          </a:prstGeom>
        </p:spPr>
      </p:pic>
    </p:spTree>
    <p:extLst>
      <p:ext uri="{BB962C8B-B14F-4D97-AF65-F5344CB8AC3E}">
        <p14:creationId xmlns:p14="http://schemas.microsoft.com/office/powerpoint/2010/main" val="177896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52771" y="1103243"/>
            <a:ext cx="1893473" cy="1894923"/>
          </a:xfrm>
        </p:spPr>
        <p:txBody>
          <a:bodyPr>
            <a:normAutofit fontScale="90000"/>
          </a:bodyPr>
          <a:lstStyle/>
          <a:p>
            <a:r>
              <a:rPr lang="en-US" dirty="0"/>
              <a:t>Query to retrieve all clear days</a:t>
            </a:r>
            <a:br>
              <a:rPr lang="en-US" dirty="0"/>
            </a:br>
            <a:endParaRPr lang="en-US"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42223" y="3858607"/>
            <a:ext cx="1893473" cy="1369375"/>
          </a:xfrm>
        </p:spPr>
        <p:txBody>
          <a:bodyPr/>
          <a:lstStyle/>
          <a:p>
            <a:r>
              <a:rPr lang="en-US" dirty="0"/>
              <a:t>Screenshot of SQL query command and results</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6990AB55-2318-04BF-FB7F-9F5E12A73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696" y="1103243"/>
            <a:ext cx="9637527" cy="4885010"/>
          </a:xfrm>
          <a:prstGeom prst="rect">
            <a:avLst/>
          </a:prstGeom>
        </p:spPr>
      </p:pic>
    </p:spTree>
    <p:extLst>
      <p:ext uri="{BB962C8B-B14F-4D97-AF65-F5344CB8AC3E}">
        <p14:creationId xmlns:p14="http://schemas.microsoft.com/office/powerpoint/2010/main" val="276190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4693920" y="914400"/>
            <a:ext cx="2804160" cy="1962912"/>
          </a:xfrm>
        </p:spPr>
        <p:txBody>
          <a:bodyPr/>
          <a:lstStyle/>
          <a:p>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866644" y="2548890"/>
            <a:ext cx="6458712" cy="656844"/>
          </a:xfrm>
        </p:spPr>
        <p:txBody>
          <a:bodyPr/>
          <a:lstStyle/>
          <a:p>
            <a:r>
              <a:rPr lang="en-US" dirty="0"/>
              <a:t>Querying and manipulating data with SQL and Python</a:t>
            </a:r>
          </a:p>
        </p:txBody>
      </p:sp>
    </p:spTree>
    <p:extLst>
      <p:ext uri="{BB962C8B-B14F-4D97-AF65-F5344CB8AC3E}">
        <p14:creationId xmlns:p14="http://schemas.microsoft.com/office/powerpoint/2010/main" val="182336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58256" y="1092491"/>
            <a:ext cx="2189872" cy="1150838"/>
          </a:xfrm>
        </p:spPr>
        <p:txBody>
          <a:bodyPr>
            <a:normAutofit fontScale="90000"/>
          </a:bodyPr>
          <a:lstStyle/>
          <a:p>
            <a:r>
              <a:rPr lang="en-US" sz="4400" dirty="0"/>
              <a:t>Python code </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58256" y="2677885"/>
            <a:ext cx="1848984" cy="1502229"/>
          </a:xfrm>
        </p:spPr>
        <p:txBody>
          <a:bodyPr>
            <a:normAutofit lnSpcReduction="10000"/>
          </a:bodyPr>
          <a:lstStyle/>
          <a:p>
            <a:r>
              <a:rPr lang="en-US" dirty="0"/>
              <a:t>Extract </a:t>
            </a:r>
            <a:r>
              <a:rPr lang="en-US" dirty="0" err="1"/>
              <a:t>TempHumidity.py</a:t>
            </a:r>
            <a:r>
              <a:rPr lang="en-US" dirty="0"/>
              <a:t> Python code with your name and date in comments</a:t>
            </a:r>
          </a:p>
          <a:p>
            <a:endParaRPr lang="en-US" dirty="0"/>
          </a:p>
          <a:p>
            <a:endParaRPr lang="en-US" dirty="0"/>
          </a:p>
        </p:txBody>
      </p:sp>
      <p:pic>
        <p:nvPicPr>
          <p:cNvPr id="4" name="Picture 3" descr="A screenshot of a computer program&#10;&#10;Description automatically generated">
            <a:extLst>
              <a:ext uri="{FF2B5EF4-FFF2-40B4-BE49-F238E27FC236}">
                <a16:creationId xmlns:a16="http://schemas.microsoft.com/office/drawing/2014/main" id="{A1FBB22C-4A7E-8A84-6049-E2BA85FF0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584" y="979715"/>
            <a:ext cx="9309164" cy="5878286"/>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22157" y="1162493"/>
            <a:ext cx="3171226" cy="812612"/>
          </a:xfrm>
        </p:spPr>
        <p:txBody>
          <a:bodyPr>
            <a:noAutofit/>
          </a:bodyPr>
          <a:lstStyle/>
          <a:p>
            <a:r>
              <a:rPr lang="en-US" sz="2400" dirty="0"/>
              <a:t>Retrieve and Convert Data to CSV Format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70850" y="2341274"/>
            <a:ext cx="2491678" cy="1087726"/>
          </a:xfrm>
        </p:spPr>
        <p:txBody>
          <a:bodyPr/>
          <a:lstStyle/>
          <a:p>
            <a:r>
              <a:rPr lang="en-US" dirty="0"/>
              <a:t>Format data file open in Excel showing 3 columns of data</a:t>
            </a:r>
          </a:p>
          <a:p>
            <a:endParaRPr lang="en-US" dirty="0"/>
          </a:p>
          <a:p>
            <a:endParaRPr lang="en-US" dirty="0"/>
          </a:p>
        </p:txBody>
      </p:sp>
      <p:pic>
        <p:nvPicPr>
          <p:cNvPr id="4" name="Picture 3" descr="A screen shot of a computer&#10;&#10;Description automatically generated">
            <a:extLst>
              <a:ext uri="{FF2B5EF4-FFF2-40B4-BE49-F238E27FC236}">
                <a16:creationId xmlns:a16="http://schemas.microsoft.com/office/drawing/2014/main" id="{7FEEF5BE-C185-9F40-AC23-476617D9F56B}"/>
              </a:ext>
            </a:extLst>
          </p:cNvPr>
          <p:cNvPicPr>
            <a:picLocks noChangeAspect="1"/>
          </p:cNvPicPr>
          <p:nvPr/>
        </p:nvPicPr>
        <p:blipFill rotWithShape="1">
          <a:blip r:embed="rId2">
            <a:extLst>
              <a:ext uri="{28A0092B-C50C-407E-A947-70E740481C1C}">
                <a14:useLocalDpi xmlns:a14="http://schemas.microsoft.com/office/drawing/2010/main" val="0"/>
              </a:ext>
            </a:extLst>
          </a:blip>
          <a:srcRect t="21" r="57139" b="1888"/>
          <a:stretch/>
        </p:blipFill>
        <p:spPr>
          <a:xfrm>
            <a:off x="6096000" y="690867"/>
            <a:ext cx="4523232" cy="5837164"/>
          </a:xfrm>
          <a:prstGeom prst="rect">
            <a:avLst/>
          </a:prstGeom>
        </p:spPr>
      </p:pic>
    </p:spTree>
    <p:extLst>
      <p:ext uri="{BB962C8B-B14F-4D97-AF65-F5344CB8AC3E}">
        <p14:creationId xmlns:p14="http://schemas.microsoft.com/office/powerpoint/2010/main" val="195989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2256980" cy="743839"/>
          </a:xfrm>
        </p:spPr>
        <p:txBody>
          <a:bodyPr>
            <a:normAutofit fontScale="90000"/>
          </a:bodyPr>
          <a:lstStyle/>
          <a:p>
            <a:r>
              <a:rPr lang="en-US" sz="2000" dirty="0"/>
              <a:t>Temperature and Humidity Chart</a:t>
            </a:r>
            <a:br>
              <a:rPr lang="en-US" sz="2000" dirty="0"/>
            </a:br>
            <a:endParaRPr lang="en-US" sz="20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912940" y="2247286"/>
            <a:ext cx="2110676" cy="1181714"/>
          </a:xfrm>
        </p:spPr>
        <p:txBody>
          <a:bodyPr>
            <a:normAutofit lnSpcReduction="10000"/>
          </a:bodyPr>
          <a:lstStyle/>
          <a:p>
            <a:r>
              <a:rPr lang="en-US" dirty="0"/>
              <a:t>Excel chart based on temperature and humidity data from database </a:t>
            </a:r>
          </a:p>
          <a:p>
            <a:endParaRPr lang="en-US" dirty="0"/>
          </a:p>
        </p:txBody>
      </p:sp>
      <p:pic>
        <p:nvPicPr>
          <p:cNvPr id="4" name="Picture 3" descr="A graph showing different types of temperature&#10;&#10;Description automatically generated">
            <a:extLst>
              <a:ext uri="{FF2B5EF4-FFF2-40B4-BE49-F238E27FC236}">
                <a16:creationId xmlns:a16="http://schemas.microsoft.com/office/drawing/2014/main" id="{ECEDD32A-68ED-5E53-121B-2297E94D8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500" y="987425"/>
            <a:ext cx="8689742" cy="4986395"/>
          </a:xfrm>
          <a:prstGeom prst="rect">
            <a:avLst/>
          </a:prstGeom>
        </p:spPr>
      </p:pic>
    </p:spTree>
    <p:extLst>
      <p:ext uri="{BB962C8B-B14F-4D97-AF65-F5344CB8AC3E}">
        <p14:creationId xmlns:p14="http://schemas.microsoft.com/office/powerpoint/2010/main" val="297214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4742688" y="902208"/>
            <a:ext cx="2706624" cy="1877568"/>
          </a:xfrm>
        </p:spPr>
        <p:txBody>
          <a:bodyPr/>
          <a:lstStyle/>
          <a:p>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3268980" y="3039618"/>
            <a:ext cx="5654040" cy="778764"/>
          </a:xfrm>
        </p:spPr>
        <p:txBody>
          <a:bodyPr/>
          <a:lstStyle/>
          <a:p>
            <a:r>
              <a:rPr lang="en-US" dirty="0"/>
              <a:t>Develop Graphical Models and Interpret Results</a:t>
            </a:r>
          </a:p>
        </p:txBody>
      </p:sp>
    </p:spTree>
    <p:extLst>
      <p:ext uri="{BB962C8B-B14F-4D97-AF65-F5344CB8AC3E}">
        <p14:creationId xmlns:p14="http://schemas.microsoft.com/office/powerpoint/2010/main" val="3715121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Plot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normAutofit lnSpcReduction="10000"/>
          </a:bodyPr>
          <a:lstStyle/>
          <a:p>
            <a:r>
              <a:rPr lang="en-US" dirty="0"/>
              <a:t>Plot and code used to generate it</a:t>
            </a:r>
          </a:p>
          <a:p>
            <a:pPr marL="285750" indent="-285750">
              <a:buFont typeface="Arial" panose="020B0604020202020204" pitchFamily="34" charset="0"/>
              <a:buChar char="•"/>
            </a:pPr>
            <a:r>
              <a:rPr lang="en-US" dirty="0"/>
              <a:t>Box</a:t>
            </a:r>
          </a:p>
          <a:p>
            <a:pPr marL="285750" indent="-285750">
              <a:buFont typeface="Arial" panose="020B0604020202020204" pitchFamily="34" charset="0"/>
              <a:buChar char="•"/>
            </a:pPr>
            <a:r>
              <a:rPr lang="en-US" dirty="0"/>
              <a:t>Line</a:t>
            </a:r>
          </a:p>
          <a:p>
            <a:pPr marL="285750" indent="-285750">
              <a:buFont typeface="Arial" panose="020B0604020202020204" pitchFamily="34" charset="0"/>
              <a:buChar char="•"/>
            </a:pPr>
            <a:r>
              <a:rPr lang="en-US" dirty="0"/>
              <a:t>Histogram</a:t>
            </a:r>
          </a:p>
          <a:p>
            <a:pPr marL="285750" indent="-285750">
              <a:buFont typeface="Arial" panose="020B0604020202020204" pitchFamily="34" charset="0"/>
              <a:buChar char="•"/>
            </a:pPr>
            <a:r>
              <a:rPr lang="en-US" dirty="0"/>
              <a:t>Scatter</a:t>
            </a:r>
          </a:p>
          <a:p>
            <a:pPr marL="285750" indent="-285750">
              <a:buFont typeface="Arial" panose="020B0604020202020204" pitchFamily="34" charset="0"/>
              <a:buChar char="•"/>
            </a:pPr>
            <a:r>
              <a:rPr lang="en-US" dirty="0"/>
              <a:t>Research your own!</a:t>
            </a:r>
          </a:p>
          <a:p>
            <a:endParaRPr lang="en-US" dirty="0"/>
          </a:p>
          <a:p>
            <a:endParaRPr lang="en-US" dirty="0"/>
          </a:p>
        </p:txBody>
      </p:sp>
      <p:pic>
        <p:nvPicPr>
          <p:cNvPr id="4" name="Picture 3" descr="A screenshot of a graph&#10;&#10;Description automatically generated">
            <a:extLst>
              <a:ext uri="{FF2B5EF4-FFF2-40B4-BE49-F238E27FC236}">
                <a16:creationId xmlns:a16="http://schemas.microsoft.com/office/drawing/2014/main" id="{7AEF500E-B430-A8F1-EE0E-8CD4429E7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724" y="791268"/>
            <a:ext cx="6507339" cy="5498449"/>
          </a:xfrm>
          <a:prstGeom prst="rect">
            <a:avLst/>
          </a:prstGeom>
        </p:spPr>
      </p:pic>
    </p:spTree>
    <p:extLst>
      <p:ext uri="{BB962C8B-B14F-4D97-AF65-F5344CB8AC3E}">
        <p14:creationId xmlns:p14="http://schemas.microsoft.com/office/powerpoint/2010/main" val="30603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4426-9190-EFCA-6368-C570872FA519}"/>
              </a:ext>
            </a:extLst>
          </p:cNvPr>
          <p:cNvSpPr>
            <a:spLocks noGrp="1"/>
          </p:cNvSpPr>
          <p:nvPr>
            <p:ph type="title"/>
          </p:nvPr>
        </p:nvSpPr>
        <p:spPr/>
        <p:txBody>
          <a:bodyPr/>
          <a:lstStyle/>
          <a:p>
            <a:r>
              <a:rPr lang="en-US" dirty="0"/>
              <a:t>Introduction</a:t>
            </a:r>
          </a:p>
        </p:txBody>
      </p:sp>
      <p:graphicFrame>
        <p:nvGraphicFramePr>
          <p:cNvPr id="5" name="Content Placeholder 2">
            <a:extLst>
              <a:ext uri="{FF2B5EF4-FFF2-40B4-BE49-F238E27FC236}">
                <a16:creationId xmlns:a16="http://schemas.microsoft.com/office/drawing/2014/main" id="{D071DDDF-9305-4B10-93FF-9F995EFC86D8}"/>
              </a:ext>
            </a:extLst>
          </p:cNvPr>
          <p:cNvGraphicFramePr>
            <a:graphicFrameLocks noGrp="1"/>
          </p:cNvGraphicFramePr>
          <p:nvPr>
            <p:ph idx="1"/>
          </p:nvPr>
        </p:nvGraphicFramePr>
        <p:xfrm>
          <a:off x="548641" y="2028826"/>
          <a:ext cx="10995660" cy="402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52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48641" y="952500"/>
            <a:ext cx="2426207" cy="1254252"/>
          </a:xfrm>
        </p:spPr>
        <p:txBody>
          <a:bodyPr>
            <a:normAutofit/>
          </a:bodyPr>
          <a:lstStyle/>
          <a:p>
            <a:r>
              <a:rPr lang="en-US" sz="4400" dirty="0"/>
              <a:t>Plot #2</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p:txBody>
          <a:bodyPr>
            <a:normAutofit lnSpcReduction="10000"/>
          </a:bodyPr>
          <a:lstStyle/>
          <a:p>
            <a:r>
              <a:rPr lang="en-US" dirty="0"/>
              <a:t>Plot and code used to generate it</a:t>
            </a:r>
          </a:p>
          <a:p>
            <a:pPr marL="285750" indent="-285750">
              <a:buFont typeface="Arial" panose="020B0604020202020204" pitchFamily="34" charset="0"/>
              <a:buChar char="•"/>
            </a:pPr>
            <a:r>
              <a:rPr lang="en-US" dirty="0"/>
              <a:t>Box</a:t>
            </a:r>
          </a:p>
          <a:p>
            <a:pPr marL="285750" indent="-285750">
              <a:buFont typeface="Arial" panose="020B0604020202020204" pitchFamily="34" charset="0"/>
              <a:buChar char="•"/>
            </a:pPr>
            <a:r>
              <a:rPr lang="en-US" dirty="0"/>
              <a:t>Line</a:t>
            </a:r>
          </a:p>
          <a:p>
            <a:pPr marL="285750" indent="-285750">
              <a:buFont typeface="Arial" panose="020B0604020202020204" pitchFamily="34" charset="0"/>
              <a:buChar char="•"/>
            </a:pPr>
            <a:r>
              <a:rPr lang="en-US" dirty="0"/>
              <a:t>Histogram</a:t>
            </a:r>
          </a:p>
          <a:p>
            <a:pPr marL="285750" indent="-285750">
              <a:buFont typeface="Arial" panose="020B0604020202020204" pitchFamily="34" charset="0"/>
              <a:buChar char="•"/>
            </a:pPr>
            <a:r>
              <a:rPr lang="en-US" dirty="0"/>
              <a:t>Scatter</a:t>
            </a:r>
          </a:p>
          <a:p>
            <a:pPr marL="285750" indent="-285750">
              <a:buFont typeface="Arial" panose="020B0604020202020204" pitchFamily="34" charset="0"/>
              <a:buChar char="•"/>
            </a:pPr>
            <a:r>
              <a:rPr lang="en-US" dirty="0"/>
              <a:t>Research your own!</a:t>
            </a:r>
          </a:p>
        </p:txBody>
      </p:sp>
      <p:pic>
        <p:nvPicPr>
          <p:cNvPr id="4" name="Picture 3" descr="A screenshot of a graph&#10;&#10;Description automatically generated">
            <a:extLst>
              <a:ext uri="{FF2B5EF4-FFF2-40B4-BE49-F238E27FC236}">
                <a16:creationId xmlns:a16="http://schemas.microsoft.com/office/drawing/2014/main" id="{1D7D5692-0FB3-C534-406C-83CEC4CEE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725" y="853275"/>
            <a:ext cx="6363482" cy="5395125"/>
          </a:xfrm>
          <a:prstGeom prst="rect">
            <a:avLst/>
          </a:prstGeom>
        </p:spPr>
      </p:pic>
    </p:spTree>
    <p:extLst>
      <p:ext uri="{BB962C8B-B14F-4D97-AF65-F5344CB8AC3E}">
        <p14:creationId xmlns:p14="http://schemas.microsoft.com/office/powerpoint/2010/main" val="129308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Analysis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057400"/>
            <a:ext cx="4411481" cy="3811588"/>
          </a:xfrm>
        </p:spPr>
        <p:txBody>
          <a:bodyPr>
            <a:normAutofit fontScale="92500" lnSpcReduction="20000"/>
          </a:bodyPr>
          <a:lstStyle/>
          <a:p>
            <a:pPr marL="285750" indent="-285750">
              <a:buFont typeface="Arial" panose="020B0604020202020204" pitchFamily="34" charset="0"/>
              <a:buChar char="•"/>
            </a:pPr>
            <a:r>
              <a:rPr lang="en-US" dirty="0"/>
              <a:t>Think of your own question and create a chart/graph to answer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Your own question: Is there a relationship between temperature and humidity?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Answer supported by Chart: There are opposite results between temperature and humidity.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5" name="Picture 4" descr="A graph of a temperature and humidity&#10;&#10;Description automatically generated">
            <a:extLst>
              <a:ext uri="{FF2B5EF4-FFF2-40B4-BE49-F238E27FC236}">
                <a16:creationId xmlns:a16="http://schemas.microsoft.com/office/drawing/2014/main" id="{27A35A18-D79C-9A1C-C004-6EB269D7E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914" y="952500"/>
            <a:ext cx="6312758" cy="5319630"/>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Prediction</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057400"/>
            <a:ext cx="8787538" cy="3811588"/>
          </a:xfrm>
        </p:spPr>
        <p:txBody>
          <a:bodyPr/>
          <a:lstStyle/>
          <a:p>
            <a:pPr marL="285750" indent="-285750">
              <a:buFont typeface="Arial" panose="020B0604020202020204" pitchFamily="34" charset="0"/>
              <a:buChar char="•"/>
            </a:pPr>
            <a:r>
              <a:rPr lang="en-US" dirty="0"/>
              <a:t>Develop a prediction based on the data. What variations in temperature and humidity do you expect over the next few hours or days? How would humidity change if temperature goes up or down?</a:t>
            </a:r>
          </a:p>
          <a:p>
            <a:r>
              <a:rPr lang="en-US" dirty="0"/>
              <a:t> I predict that as the temperature rises there will be a decrease in humidity. As we see on the chart it shows </a:t>
            </a:r>
            <a:r>
              <a:rPr lang="en-US"/>
              <a:t>opposite results. </a:t>
            </a:r>
            <a:endParaRPr lang="en-US" dirty="0"/>
          </a:p>
          <a:p>
            <a:endParaRPr lang="en-US" dirty="0"/>
          </a:p>
        </p:txBody>
      </p:sp>
    </p:spTree>
    <p:extLst>
      <p:ext uri="{BB962C8B-B14F-4D97-AF65-F5344CB8AC3E}">
        <p14:creationId xmlns:p14="http://schemas.microsoft.com/office/powerpoint/2010/main" val="8280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DD7CB3-B93D-9F6E-9B5F-944538C97731}"/>
              </a:ext>
            </a:extLst>
          </p:cNvPr>
          <p:cNvSpPr>
            <a:spLocks noGrp="1"/>
          </p:cNvSpPr>
          <p:nvPr>
            <p:ph type="title"/>
          </p:nvPr>
        </p:nvSpPr>
        <p:spPr/>
        <p:txBody>
          <a:bodyPr/>
          <a:lstStyle/>
          <a:p>
            <a:r>
              <a:rPr lang="en-US" dirty="0"/>
              <a:t>Challenges</a:t>
            </a:r>
          </a:p>
        </p:txBody>
      </p:sp>
      <p:sp>
        <p:nvSpPr>
          <p:cNvPr id="6" name="Content Placeholder 5">
            <a:extLst>
              <a:ext uri="{FF2B5EF4-FFF2-40B4-BE49-F238E27FC236}">
                <a16:creationId xmlns:a16="http://schemas.microsoft.com/office/drawing/2014/main" id="{3B1D708E-4E6B-A276-615A-6618393333F7}"/>
              </a:ext>
            </a:extLst>
          </p:cNvPr>
          <p:cNvSpPr>
            <a:spLocks noGrp="1"/>
          </p:cNvSpPr>
          <p:nvPr>
            <p:ph idx="1"/>
          </p:nvPr>
        </p:nvSpPr>
        <p:spPr/>
        <p:txBody>
          <a:bodyPr/>
          <a:lstStyle/>
          <a:p>
            <a:r>
              <a:rPr lang="en-US" dirty="0"/>
              <a:t>Challenges I faced during the process of this project were making sure the code was properly uploaded with no misspelling or the program wouldn’t run smoothly. </a:t>
            </a:r>
          </a:p>
          <a:p>
            <a:r>
              <a:rPr lang="en-US" dirty="0"/>
              <a:t> I also had some small issues with creating charts of the data on excel. </a:t>
            </a:r>
          </a:p>
        </p:txBody>
      </p:sp>
    </p:spTree>
    <p:extLst>
      <p:ext uri="{BB962C8B-B14F-4D97-AF65-F5344CB8AC3E}">
        <p14:creationId xmlns:p14="http://schemas.microsoft.com/office/powerpoint/2010/main" val="1402370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1276-08B7-B3B3-AD01-5B38825A7AFB}"/>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7AD384B7-5D24-5CA8-5585-CFF7CEA4A2BC}"/>
              </a:ext>
            </a:extLst>
          </p:cNvPr>
          <p:cNvSpPr>
            <a:spLocks noGrp="1"/>
          </p:cNvSpPr>
          <p:nvPr>
            <p:ph idx="1"/>
          </p:nvPr>
        </p:nvSpPr>
        <p:spPr/>
        <p:txBody>
          <a:bodyPr/>
          <a:lstStyle/>
          <a:p>
            <a:r>
              <a:rPr lang="en-US" dirty="0"/>
              <a:t>Database development</a:t>
            </a:r>
          </a:p>
          <a:p>
            <a:r>
              <a:rPr lang="en-US" dirty="0"/>
              <a:t>Programming using Python</a:t>
            </a:r>
          </a:p>
          <a:p>
            <a:r>
              <a:rPr lang="en-US" dirty="0"/>
              <a:t>Troubleshooting errors in code</a:t>
            </a:r>
          </a:p>
          <a:p>
            <a:r>
              <a:rPr lang="en-US" dirty="0"/>
              <a:t>Analyzing the data to create charts</a:t>
            </a:r>
          </a:p>
          <a:p>
            <a:endParaRPr lang="en-US" dirty="0"/>
          </a:p>
        </p:txBody>
      </p:sp>
    </p:spTree>
    <p:extLst>
      <p:ext uri="{BB962C8B-B14F-4D97-AF65-F5344CB8AC3E}">
        <p14:creationId xmlns:p14="http://schemas.microsoft.com/office/powerpoint/2010/main" val="297851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D3C9-B259-5D2E-56F2-C4C6DA7DA66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776575C-8DB7-9F22-DF25-67D1CBF7C62B}"/>
              </a:ext>
            </a:extLst>
          </p:cNvPr>
          <p:cNvSpPr>
            <a:spLocks noGrp="1"/>
          </p:cNvSpPr>
          <p:nvPr>
            <p:ph idx="1"/>
          </p:nvPr>
        </p:nvSpPr>
        <p:spPr/>
        <p:txBody>
          <a:bodyPr/>
          <a:lstStyle/>
          <a:p>
            <a:r>
              <a:rPr lang="en-US" dirty="0"/>
              <a:t>This project was a great introduction to the programming world and use of Python and cloud-based systems to perform data analytics. </a:t>
            </a:r>
          </a:p>
        </p:txBody>
      </p:sp>
    </p:spTree>
    <p:extLst>
      <p:ext uri="{BB962C8B-B14F-4D97-AF65-F5344CB8AC3E}">
        <p14:creationId xmlns:p14="http://schemas.microsoft.com/office/powerpoint/2010/main" val="296687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525F-5E57-EAC4-3E01-9E0A3F2DA463}"/>
              </a:ext>
            </a:extLst>
          </p:cNvPr>
          <p:cNvSpPr>
            <a:spLocks noGrp="1"/>
          </p:cNvSpPr>
          <p:nvPr>
            <p:ph type="title"/>
          </p:nvPr>
        </p:nvSpPr>
        <p:spPr/>
        <p:txBody>
          <a:bodyPr/>
          <a:lstStyle/>
          <a:p>
            <a:r>
              <a:rPr lang="en-US" dirty="0" err="1"/>
              <a:t>Wix.com</a:t>
            </a:r>
            <a:endParaRPr lang="en-US" dirty="0"/>
          </a:p>
        </p:txBody>
      </p:sp>
      <p:sp>
        <p:nvSpPr>
          <p:cNvPr id="3" name="Content Placeholder 2">
            <a:extLst>
              <a:ext uri="{FF2B5EF4-FFF2-40B4-BE49-F238E27FC236}">
                <a16:creationId xmlns:a16="http://schemas.microsoft.com/office/drawing/2014/main" id="{88FD7157-8549-F14E-1157-F0F9ED3E983C}"/>
              </a:ext>
            </a:extLst>
          </p:cNvPr>
          <p:cNvSpPr>
            <a:spLocks noGrp="1"/>
          </p:cNvSpPr>
          <p:nvPr>
            <p:ph idx="1"/>
          </p:nvPr>
        </p:nvSpPr>
        <p:spPr/>
        <p:txBody>
          <a:bodyPr/>
          <a:lstStyle/>
          <a:p>
            <a:r>
              <a:rPr lang="en-US" sz="2000" kern="1200" dirty="0">
                <a:solidFill>
                  <a:schemeClr val="bg1"/>
                </a:solidFill>
                <a:latin typeface="+mn-lt"/>
                <a:ea typeface="+mn-ea"/>
                <a:cs typeface="+mn-cs"/>
                <a:hlinkClick r:id="rId2"/>
              </a:rPr>
              <a:t>https://bravoash25.wixsite.com/my-site</a:t>
            </a:r>
            <a:r>
              <a:rPr lang="en-US" sz="2000" kern="1200" dirty="0">
                <a:solidFill>
                  <a:schemeClr val="bg1"/>
                </a:solidFill>
                <a:latin typeface="+mn-lt"/>
                <a:ea typeface="+mn-ea"/>
                <a:cs typeface="+mn-cs"/>
              </a:rPr>
              <a:t> </a:t>
            </a:r>
          </a:p>
          <a:p>
            <a:pPr marL="0" indent="0">
              <a:buNone/>
            </a:pPr>
            <a:endParaRPr lang="en-US" dirty="0"/>
          </a:p>
        </p:txBody>
      </p:sp>
    </p:spTree>
    <p:extLst>
      <p:ext uri="{BB962C8B-B14F-4D97-AF65-F5344CB8AC3E}">
        <p14:creationId xmlns:p14="http://schemas.microsoft.com/office/powerpoint/2010/main" val="234392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p:txBody>
          <a:bodyPr/>
          <a:lstStyle/>
          <a:p>
            <a:pPr algn="ctr"/>
            <a:br>
              <a:rPr lang="en-US"/>
            </a:br>
            <a:r>
              <a:rPr lang="en-US"/>
              <a:t>Module 2</a:t>
            </a: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idx="1"/>
          </p:nvPr>
        </p:nvSpPr>
        <p:spPr/>
        <p:txBody>
          <a:bodyPr/>
          <a:lstStyle/>
          <a:p>
            <a:pPr marL="0" indent="0" algn="ctr">
              <a:buNone/>
            </a:pPr>
            <a:r>
              <a:rPr lang="en-US"/>
              <a:t>Design and setup</a:t>
            </a:r>
            <a:endParaRPr lang="en-US" dirty="0"/>
          </a:p>
        </p:txBody>
      </p:sp>
    </p:spTree>
    <p:extLst>
      <p:ext uri="{BB962C8B-B14F-4D97-AF65-F5344CB8AC3E}">
        <p14:creationId xmlns:p14="http://schemas.microsoft.com/office/powerpoint/2010/main" val="73752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1461CB7-62ED-4795-A634-D387EE9C4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48639" y="950976"/>
            <a:ext cx="10995659" cy="1077849"/>
          </a:xfrm>
        </p:spPr>
        <p:txBody>
          <a:bodyPr vert="horz" lIns="91440" tIns="45720" rIns="91440" bIns="45720" rtlCol="0" anchor="t">
            <a:normAutofit/>
          </a:bodyPr>
          <a:lstStyle/>
          <a:p>
            <a:r>
              <a:rPr lang="en-US" sz="4400" kern="1200">
                <a:solidFill>
                  <a:schemeClr val="accent1"/>
                </a:solidFill>
                <a:latin typeface="+mj-lt"/>
                <a:ea typeface="+mj-ea"/>
                <a:cs typeface="+mj-cs"/>
              </a:rPr>
              <a:t>Flowchart</a:t>
            </a:r>
          </a:p>
        </p:txBody>
      </p:sp>
      <p:cxnSp>
        <p:nvCxnSpPr>
          <p:cNvPr id="27" name="Straight Connector 26">
            <a:extLst>
              <a:ext uri="{FF2B5EF4-FFF2-40B4-BE49-F238E27FC236}">
                <a16:creationId xmlns:a16="http://schemas.microsoft.com/office/drawing/2014/main" id="{5BB41ABC-012E-4DF8-A240-44161B32B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48641" y="2247091"/>
            <a:ext cx="3528060" cy="3825402"/>
          </a:xfrm>
        </p:spPr>
        <p:txBody>
          <a:bodyPr vert="horz" lIns="91440" tIns="45720" rIns="91440" bIns="45720" rtlCol="0">
            <a:normAutofit/>
          </a:bodyPr>
          <a:lstStyle/>
          <a:p>
            <a:pPr indent="-228600">
              <a:buFont typeface="Arial" panose="020B0604020202020204" pitchFamily="34" charset="0"/>
              <a:buChar char="•"/>
            </a:pPr>
            <a:r>
              <a:rPr lang="en-US"/>
              <a:t>Include the following processes:</a:t>
            </a:r>
          </a:p>
          <a:p>
            <a:pPr indent="-228600">
              <a:spcBef>
                <a:spcPts val="0"/>
              </a:spcBef>
              <a:spcAft>
                <a:spcPts val="0"/>
              </a:spcAft>
              <a:buFont typeface="Arial" panose="020B0604020202020204" pitchFamily="34" charset="0"/>
              <a:buChar char="•"/>
            </a:pPr>
            <a:endParaRPr lang="en-US">
              <a:effectLst/>
            </a:endParaRPr>
          </a:p>
          <a:p>
            <a:pPr marL="742950" marR="0" lvl="1" indent="-228600">
              <a:spcBef>
                <a:spcPts val="0"/>
              </a:spcBef>
              <a:spcAft>
                <a:spcPts val="0"/>
              </a:spcAft>
              <a:buFont typeface="Arial" panose="020B0604020202020204" pitchFamily="34" charset="0"/>
              <a:buChar char="•"/>
            </a:pPr>
            <a:r>
              <a:rPr lang="en-US">
                <a:effectLst/>
              </a:rPr>
              <a:t>Run a basic python program</a:t>
            </a:r>
          </a:p>
          <a:p>
            <a:pPr marL="742950" marR="0" lvl="1" indent="-228600">
              <a:spcBef>
                <a:spcPts val="0"/>
              </a:spcBef>
              <a:spcAft>
                <a:spcPts val="0"/>
              </a:spcAft>
              <a:buFont typeface="Arial" panose="020B0604020202020204" pitchFamily="34" charset="0"/>
              <a:buChar char="•"/>
            </a:pPr>
            <a:r>
              <a:rPr lang="en-US">
                <a:effectLst/>
              </a:rPr>
              <a:t>Download weather data to a database.</a:t>
            </a:r>
          </a:p>
          <a:p>
            <a:pPr marL="742950" marR="0" lvl="1" indent="-228600">
              <a:spcBef>
                <a:spcPts val="0"/>
              </a:spcBef>
              <a:spcAft>
                <a:spcPts val="0"/>
              </a:spcAft>
              <a:buFont typeface="Arial" panose="020B0604020202020204" pitchFamily="34" charset="0"/>
              <a:buChar char="•"/>
            </a:pPr>
            <a:r>
              <a:rPr lang="en-US">
                <a:effectLst/>
              </a:rPr>
              <a:t>Query the weather data </a:t>
            </a:r>
          </a:p>
          <a:p>
            <a:pPr marL="742950" marR="0" lvl="1" indent="-228600">
              <a:spcBef>
                <a:spcPts val="0"/>
              </a:spcBef>
              <a:spcAft>
                <a:spcPts val="0"/>
              </a:spcAft>
              <a:buFont typeface="Arial" panose="020B0604020202020204" pitchFamily="34" charset="0"/>
              <a:buChar char="•"/>
            </a:pPr>
            <a:r>
              <a:rPr lang="en-US">
                <a:effectLst/>
              </a:rPr>
              <a:t>Extract weather data from database into a comma separated file with python</a:t>
            </a:r>
          </a:p>
          <a:p>
            <a:pPr marL="742950" marR="0" lvl="1" indent="-228600">
              <a:spcBef>
                <a:spcPts val="0"/>
              </a:spcBef>
              <a:spcAft>
                <a:spcPts val="0"/>
              </a:spcAft>
              <a:buFont typeface="Arial" panose="020B0604020202020204" pitchFamily="34" charset="0"/>
              <a:buChar char="•"/>
            </a:pPr>
            <a:r>
              <a:rPr lang="en-US">
                <a:effectLst/>
              </a:rPr>
              <a:t>Cleanse weather data</a:t>
            </a:r>
          </a:p>
          <a:p>
            <a:pPr marL="742950" marR="0" lvl="1" indent="-228600">
              <a:spcBef>
                <a:spcPts val="0"/>
              </a:spcBef>
              <a:spcAft>
                <a:spcPts val="0"/>
              </a:spcAft>
              <a:buFont typeface="Arial" panose="020B0604020202020204" pitchFamily="34" charset="0"/>
              <a:buChar char="•"/>
            </a:pPr>
            <a:r>
              <a:rPr lang="en-US">
                <a:effectLst/>
              </a:rPr>
              <a:t>Use python data analytics modules to develop graphical models</a:t>
            </a:r>
          </a:p>
          <a:p>
            <a:pPr marL="285750" indent="-228600">
              <a:buFont typeface="Arial" panose="020B0604020202020204" pitchFamily="34" charset="0"/>
              <a:buChar char="•"/>
            </a:pPr>
            <a:endParaRPr lang="en-US"/>
          </a:p>
          <a:p>
            <a:pPr indent="-228600">
              <a:buFont typeface="Arial" panose="020B0604020202020204" pitchFamily="34" charset="0"/>
              <a:buChar char="•"/>
            </a:pPr>
            <a:endParaRPr lang="en-US"/>
          </a:p>
          <a:p>
            <a:pPr indent="-228600">
              <a:buFont typeface="Arial" panose="020B0604020202020204" pitchFamily="34" charset="0"/>
              <a:buChar char="•"/>
            </a:pPr>
            <a:endParaRPr lang="en-US"/>
          </a:p>
          <a:p>
            <a:pPr indent="-228600">
              <a:buFont typeface="Arial" panose="020B0604020202020204" pitchFamily="34" charset="0"/>
              <a:buChar char="•"/>
            </a:pPr>
            <a:endParaRPr lang="en-US"/>
          </a:p>
        </p:txBody>
      </p:sp>
      <p:pic>
        <p:nvPicPr>
          <p:cNvPr id="4" name="Picture 3" descr="A screenshot of a computer screen&#10;&#10;Description automatically generated">
            <a:extLst>
              <a:ext uri="{FF2B5EF4-FFF2-40B4-BE49-F238E27FC236}">
                <a16:creationId xmlns:a16="http://schemas.microsoft.com/office/drawing/2014/main" id="{9EF37C49-1517-AABC-A088-EF8C0DDDC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468" y="785510"/>
            <a:ext cx="5475909" cy="5393771"/>
          </a:xfrm>
          <a:prstGeom prst="rect">
            <a:avLst/>
          </a:prstGeom>
        </p:spPr>
      </p:pic>
      <p:cxnSp>
        <p:nvCxnSpPr>
          <p:cNvPr id="28" name="Straight Connector 27">
            <a:extLst>
              <a:ext uri="{FF2B5EF4-FFF2-40B4-BE49-F238E27FC236}">
                <a16:creationId xmlns:a16="http://schemas.microsoft.com/office/drawing/2014/main" id="{B5854327-44B3-47A2-891B-0580ACB5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1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48641" y="952500"/>
            <a:ext cx="3343737" cy="2131541"/>
          </a:xfrm>
        </p:spPr>
        <p:txBody>
          <a:bodyPr>
            <a:normAutofit/>
          </a:bodyPr>
          <a:lstStyle/>
          <a:p>
            <a:r>
              <a:rPr lang="en-US" sz="4400"/>
              <a:t>Python program</a:t>
            </a:r>
            <a:br>
              <a:rPr lang="en-US" sz="440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48641" y="3429000"/>
            <a:ext cx="2854407" cy="2131541"/>
          </a:xfrm>
        </p:spPr>
        <p:txBody>
          <a:bodyPr/>
          <a:lstStyle/>
          <a:p>
            <a:r>
              <a:rPr lang="en-US"/>
              <a:t>Include screenshot of successful python program</a:t>
            </a:r>
          </a:p>
          <a:p>
            <a:endParaRPr lang="en-US"/>
          </a:p>
          <a:p>
            <a:endParaRPr lang="en-US" dirty="0"/>
          </a:p>
        </p:txBody>
      </p:sp>
      <p:pic>
        <p:nvPicPr>
          <p:cNvPr id="4" name="Picture 3" descr="A screenshot of a computer&#10;&#10;Description automatically generated">
            <a:extLst>
              <a:ext uri="{FF2B5EF4-FFF2-40B4-BE49-F238E27FC236}">
                <a16:creationId xmlns:a16="http://schemas.microsoft.com/office/drawing/2014/main" id="{B2A3FC16-C380-548E-1D0C-8F3CA85AB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048" y="2656012"/>
            <a:ext cx="8471795" cy="3437022"/>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841307" y="926592"/>
            <a:ext cx="6509385" cy="3556730"/>
          </a:xfrm>
        </p:spPr>
        <p:txBody>
          <a:bodyPr/>
          <a:lstStyle/>
          <a:p>
            <a:pPr algn="ct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855022" y="2816352"/>
            <a:ext cx="6481953" cy="458438"/>
          </a:xfrm>
        </p:spPr>
        <p:txBody>
          <a:bodyPr/>
          <a:lstStyle/>
          <a:p>
            <a:pPr algn="ctr"/>
            <a:r>
              <a:rPr lang="en-US" dirty="0"/>
              <a:t>Downloading weather data</a:t>
            </a:r>
          </a:p>
        </p:txBody>
      </p:sp>
    </p:spTree>
    <p:extLst>
      <p:ext uri="{BB962C8B-B14F-4D97-AF65-F5344CB8AC3E}">
        <p14:creationId xmlns:p14="http://schemas.microsoft.com/office/powerpoint/2010/main" val="19325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83681" y="918418"/>
            <a:ext cx="5276040" cy="1999488"/>
          </a:xfrm>
        </p:spPr>
        <p:txBody>
          <a:bodyPr>
            <a:normAutofit/>
          </a:bodyPr>
          <a:lstStyle/>
          <a:p>
            <a:r>
              <a:rPr lang="en-US" sz="4400"/>
              <a:t>Build WeatherDb.py Code</a:t>
            </a:r>
            <a:endParaRPr lang="en-US" sz="44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519277" y="2612752"/>
            <a:ext cx="4124084" cy="2439988"/>
          </a:xfrm>
        </p:spPr>
        <p:txBody>
          <a:bodyPr/>
          <a:lstStyle/>
          <a:p>
            <a:r>
              <a:rPr lang="en-US" dirty="0"/>
              <a:t>Screenshot of code in Spyder</a:t>
            </a:r>
          </a:p>
          <a:p>
            <a:r>
              <a:rPr lang="en-US" dirty="0"/>
              <a:t>Must have your name and date in comments</a:t>
            </a:r>
          </a:p>
          <a:p>
            <a:r>
              <a:rPr lang="en-US" dirty="0"/>
              <a:t>Must have your zip code</a:t>
            </a:r>
          </a:p>
          <a:p>
            <a:endParaRPr lang="en-US" dirty="0"/>
          </a:p>
        </p:txBody>
      </p:sp>
      <p:pic>
        <p:nvPicPr>
          <p:cNvPr id="4" name="Picture 3" descr="A screenshot of a computer program&#10;&#10;Description automatically generated">
            <a:extLst>
              <a:ext uri="{FF2B5EF4-FFF2-40B4-BE49-F238E27FC236}">
                <a16:creationId xmlns:a16="http://schemas.microsoft.com/office/drawing/2014/main" id="{CF11D7AF-2AC6-C900-E2EB-4208968D0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237" y="1555222"/>
            <a:ext cx="4124084" cy="4555048"/>
          </a:xfrm>
          <a:prstGeom prst="rect">
            <a:avLst/>
          </a:prstGeom>
        </p:spPr>
      </p:pic>
    </p:spTree>
    <p:extLst>
      <p:ext uri="{BB962C8B-B14F-4D97-AF65-F5344CB8AC3E}">
        <p14:creationId xmlns:p14="http://schemas.microsoft.com/office/powerpoint/2010/main" val="1485539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Python Console</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p:txBody>
          <a:bodyPr/>
          <a:lstStyle/>
          <a:p>
            <a:r>
              <a:rPr lang="en-US" dirty="0"/>
              <a:t>Screenshot of program output in Python console showing program executed  successfully</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61914F46-235C-CFA7-B805-3771C9D0A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52500"/>
            <a:ext cx="4723603" cy="5215842"/>
          </a:xfrm>
          <a:prstGeom prst="rect">
            <a:avLst/>
          </a:prstGeom>
        </p:spPr>
      </p:pic>
    </p:spTree>
    <p:extLst>
      <p:ext uri="{BB962C8B-B14F-4D97-AF65-F5344CB8AC3E}">
        <p14:creationId xmlns:p14="http://schemas.microsoft.com/office/powerpoint/2010/main" val="112741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165707" y="936498"/>
            <a:ext cx="4124084" cy="742188"/>
          </a:xfrm>
        </p:spPr>
        <p:txBody>
          <a:bodyPr>
            <a:normAutofit/>
          </a:bodyPr>
          <a:lstStyle/>
          <a:p>
            <a:r>
              <a:rPr lang="en-US" sz="4400" dirty="0" err="1"/>
              <a:t>Weather.db</a:t>
            </a:r>
            <a:r>
              <a:rPr lang="en-US" sz="4400" dirty="0"/>
              <a:t> File</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266433" y="3110420"/>
            <a:ext cx="4124084" cy="2439988"/>
          </a:xfrm>
        </p:spPr>
        <p:txBody>
          <a:bodyPr/>
          <a:lstStyle/>
          <a:p>
            <a:r>
              <a:rPr lang="en-US" dirty="0"/>
              <a:t>Screenshot of Windows Explorer showing database file </a:t>
            </a:r>
            <a:r>
              <a:rPr lang="en-US" dirty="0" err="1"/>
              <a:t>Weather.db</a:t>
            </a:r>
            <a:r>
              <a:rPr lang="en-US" dirty="0"/>
              <a:t> was created</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6ECC03AB-09DB-6AE9-C8BB-12637F156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37" y="1467643"/>
            <a:ext cx="5230367" cy="4662921"/>
          </a:xfrm>
          <a:prstGeom prst="rect">
            <a:avLst/>
          </a:prstGeom>
        </p:spPr>
      </p:pic>
    </p:spTree>
    <p:extLst>
      <p:ext uri="{BB962C8B-B14F-4D97-AF65-F5344CB8AC3E}">
        <p14:creationId xmlns:p14="http://schemas.microsoft.com/office/powerpoint/2010/main" val="1523681382"/>
      </p:ext>
    </p:extLst>
  </p:cSld>
  <p:clrMapOvr>
    <a:masterClrMapping/>
  </p:clrMapOvr>
</p:sld>
</file>

<file path=ppt/theme/theme1.xml><?xml version="1.0" encoding="utf-8"?>
<a:theme xmlns:a="http://schemas.openxmlformats.org/drawingml/2006/main" name="TribuneVTI">
  <a:themeElements>
    <a:clrScheme name="AnalogousFromRegularSeed_2SEEDS">
      <a:dk1>
        <a:srgbClr val="000000"/>
      </a:dk1>
      <a:lt1>
        <a:srgbClr val="FFFFFF"/>
      </a:lt1>
      <a:dk2>
        <a:srgbClr val="242C41"/>
      </a:dk2>
      <a:lt2>
        <a:srgbClr val="E2E6E8"/>
      </a:lt2>
      <a:accent1>
        <a:srgbClr val="B1653B"/>
      </a:accent1>
      <a:accent2>
        <a:srgbClr val="C34D54"/>
      </a:accent2>
      <a:accent3>
        <a:srgbClr val="BBA149"/>
      </a:accent3>
      <a:accent4>
        <a:srgbClr val="3BB1A3"/>
      </a:accent4>
      <a:accent5>
        <a:srgbClr val="4DA1C3"/>
      </a:accent5>
      <a:accent6>
        <a:srgbClr val="3B5DB1"/>
      </a:accent6>
      <a:hlink>
        <a:srgbClr val="3C8AB5"/>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docProps/app.xml><?xml version="1.0" encoding="utf-8"?>
<Properties xmlns="http://schemas.openxmlformats.org/officeDocument/2006/extended-properties" xmlns:vt="http://schemas.openxmlformats.org/officeDocument/2006/docPropsVTypes">
  <TotalTime>152</TotalTime>
  <Words>530</Words>
  <Application>Microsoft Macintosh PowerPoint</Application>
  <PresentationFormat>Widescreen</PresentationFormat>
  <Paragraphs>92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Amasis MT Pro Medium</vt:lpstr>
      <vt:lpstr>Arial</vt:lpstr>
      <vt:lpstr>Univers Light</vt:lpstr>
      <vt:lpstr>TribuneVTI</vt:lpstr>
      <vt:lpstr>CEIS 110 Final Project Programming with Data</vt:lpstr>
      <vt:lpstr>Introduction</vt:lpstr>
      <vt:lpstr> Module 2</vt:lpstr>
      <vt:lpstr>Flowchart</vt:lpstr>
      <vt:lpstr>Python program </vt:lpstr>
      <vt:lpstr> Module 3</vt:lpstr>
      <vt:lpstr>Build WeatherDb.py Code</vt:lpstr>
      <vt:lpstr>Python Console</vt:lpstr>
      <vt:lpstr>Weather.db File</vt:lpstr>
      <vt:lpstr> Module 4</vt:lpstr>
      <vt:lpstr>Query to retrieve all columns and all rows </vt:lpstr>
      <vt:lpstr>Query to retrieve lowest and highest temperatures</vt:lpstr>
      <vt:lpstr>Query to retrieve all clear days </vt:lpstr>
      <vt:lpstr> Module 5</vt:lpstr>
      <vt:lpstr>Python code </vt:lpstr>
      <vt:lpstr>Retrieve and Convert Data to CSV Format</vt:lpstr>
      <vt:lpstr>Temperature and Humidity Chart </vt:lpstr>
      <vt:lpstr> Module 6</vt:lpstr>
      <vt:lpstr>Plot #1</vt:lpstr>
      <vt:lpstr>Plot #2 </vt:lpstr>
      <vt:lpstr>Analysis </vt:lpstr>
      <vt:lpstr>Prediction </vt:lpstr>
      <vt:lpstr>Challenges</vt:lpstr>
      <vt:lpstr>Career Skills</vt:lpstr>
      <vt:lpstr>Conclusion</vt:lpstr>
      <vt:lpstr>Wix.com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110 Final Project Programming with Data</dc:title>
  <dc:creator>Bravo, Ashley</dc:creator>
  <cp:lastModifiedBy>Bravo, Ashley</cp:lastModifiedBy>
  <cp:revision>1</cp:revision>
  <dcterms:created xsi:type="dcterms:W3CDTF">2024-06-22T14:28:22Z</dcterms:created>
  <dcterms:modified xsi:type="dcterms:W3CDTF">2024-06-22T17:01:17Z</dcterms:modified>
</cp:coreProperties>
</file>