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p:restoredTop sz="91429"/>
  </p:normalViewPr>
  <p:slideViewPr>
    <p:cSldViewPr snapToGrid="0">
      <p:cViewPr varScale="1">
        <p:scale>
          <a:sx n="45" d="100"/>
          <a:sy n="45" d="100"/>
        </p:scale>
        <p:origin x="42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10/26/24</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52464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10/26/24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7733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10/26/24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4789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10/26/24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1283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10/26/24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2748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10/26/24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3718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10/26/24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8186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10/26/24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2581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10/26/24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8560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10/26/24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8650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10/26/24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8017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10/26/24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7379209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75" r:id="rId7"/>
    <p:sldLayoutId id="2147483676" r:id="rId8"/>
    <p:sldLayoutId id="2147483677" r:id="rId9"/>
    <p:sldLayoutId id="2147483678" r:id="rId10"/>
    <p:sldLayoutId id="2147483685"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C4056FD6-9767-4B1A-ACC2-9883F6A5B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79928" cy="6858000"/>
          </a:xfrm>
          <a:prstGeom prst="rect">
            <a:avLst/>
          </a:prstGeom>
          <a:blipFill dpi="0" rotWithShape="1">
            <a:blip r:embed="rId2">
              <a:alphaModFix amt="2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557EFA7-8986-E293-D54B-05D3A04DC0E4}"/>
              </a:ext>
            </a:extLst>
          </p:cNvPr>
          <p:cNvPicPr>
            <a:picLocks noChangeAspect="1"/>
          </p:cNvPicPr>
          <p:nvPr/>
        </p:nvPicPr>
        <p:blipFill>
          <a:blip r:embed="rId3">
            <a:alphaModFix amt="70000"/>
          </a:blip>
          <a:srcRect t="29096" r="-1" b="14651"/>
          <a:stretch/>
        </p:blipFill>
        <p:spPr>
          <a:xfrm>
            <a:off x="20" y="10"/>
            <a:ext cx="12188932" cy="6856614"/>
          </a:xfrm>
          <a:prstGeom prst="rect">
            <a:avLst/>
          </a:prstGeom>
        </p:spPr>
      </p:pic>
      <p:sp>
        <p:nvSpPr>
          <p:cNvPr id="2" name="Title 1">
            <a:extLst>
              <a:ext uri="{FF2B5EF4-FFF2-40B4-BE49-F238E27FC236}">
                <a16:creationId xmlns:a16="http://schemas.microsoft.com/office/drawing/2014/main" id="{648D4327-FAB6-33BC-E9A4-39FC2F9673F3}"/>
              </a:ext>
            </a:extLst>
          </p:cNvPr>
          <p:cNvSpPr>
            <a:spLocks noGrp="1"/>
          </p:cNvSpPr>
          <p:nvPr>
            <p:ph type="ctrTitle"/>
          </p:nvPr>
        </p:nvSpPr>
        <p:spPr>
          <a:xfrm>
            <a:off x="996275" y="744909"/>
            <a:ext cx="10190071" cy="3145855"/>
          </a:xfrm>
        </p:spPr>
        <p:txBody>
          <a:bodyPr anchor="b">
            <a:normAutofit/>
          </a:bodyPr>
          <a:lstStyle/>
          <a:p>
            <a:r>
              <a:rPr lang="en-US" sz="5200">
                <a:solidFill>
                  <a:srgbClr val="FFFFFF"/>
                </a:solidFill>
              </a:rPr>
              <a:t>SEC285 Final Project</a:t>
            </a:r>
          </a:p>
        </p:txBody>
      </p:sp>
      <p:sp>
        <p:nvSpPr>
          <p:cNvPr id="3" name="Subtitle 2">
            <a:extLst>
              <a:ext uri="{FF2B5EF4-FFF2-40B4-BE49-F238E27FC236}">
                <a16:creationId xmlns:a16="http://schemas.microsoft.com/office/drawing/2014/main" id="{B0DF5987-F403-C071-FCD6-DD75C2D6B66F}"/>
              </a:ext>
            </a:extLst>
          </p:cNvPr>
          <p:cNvSpPr>
            <a:spLocks noGrp="1"/>
          </p:cNvSpPr>
          <p:nvPr>
            <p:ph type="subTitle" idx="1"/>
          </p:nvPr>
        </p:nvSpPr>
        <p:spPr>
          <a:xfrm>
            <a:off x="1218708" y="4069780"/>
            <a:ext cx="9781327" cy="2056617"/>
          </a:xfrm>
        </p:spPr>
        <p:txBody>
          <a:bodyPr anchor="t">
            <a:normAutofit/>
          </a:bodyPr>
          <a:lstStyle/>
          <a:p>
            <a:r>
              <a:rPr lang="en-US" sz="2200" dirty="0">
                <a:solidFill>
                  <a:srgbClr val="FFFFFF"/>
                </a:solidFill>
              </a:rPr>
              <a:t>Ashley Bravo</a:t>
            </a:r>
          </a:p>
          <a:p>
            <a:r>
              <a:rPr lang="en-US" sz="2200" dirty="0">
                <a:solidFill>
                  <a:srgbClr val="FFFFFF"/>
                </a:solidFill>
              </a:rPr>
              <a:t>Professor Mustafa</a:t>
            </a:r>
          </a:p>
          <a:p>
            <a:r>
              <a:rPr lang="en-US" sz="2200" dirty="0">
                <a:solidFill>
                  <a:srgbClr val="FFFFFF"/>
                </a:solidFill>
              </a:rPr>
              <a:t>DeVry University </a:t>
            </a:r>
          </a:p>
          <a:p>
            <a:r>
              <a:rPr lang="en-US" sz="2200" dirty="0">
                <a:solidFill>
                  <a:srgbClr val="FFFFFF"/>
                </a:solidFill>
              </a:rPr>
              <a:t>September 2024 Session </a:t>
            </a:r>
          </a:p>
        </p:txBody>
      </p:sp>
    </p:spTree>
    <p:extLst>
      <p:ext uri="{BB962C8B-B14F-4D97-AF65-F5344CB8AC3E}">
        <p14:creationId xmlns:p14="http://schemas.microsoft.com/office/powerpoint/2010/main" val="3773963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623455" y="571500"/>
            <a:ext cx="11069781" cy="5715000"/>
          </a:xfrm>
        </p:spPr>
        <p:txBody>
          <a:bodyPr/>
          <a:lstStyle/>
          <a:p>
            <a:pPr marL="0" indent="0">
              <a:buNone/>
            </a:pPr>
            <a:r>
              <a:rPr lang="en-US" sz="3200" dirty="0">
                <a:latin typeface="+mj-lt"/>
                <a:ea typeface="Calibri" panose="020F0502020204030204" pitchFamily="34" charset="0"/>
              </a:rPr>
              <a:t>1. Overview: </a:t>
            </a:r>
          </a:p>
          <a:p>
            <a:pPr marL="0" indent="0">
              <a:buNone/>
            </a:pPr>
            <a:r>
              <a:rPr lang="en-US" sz="1600" dirty="0"/>
              <a:t>In the day and age tablets, smartphones and laptops have become tools, for the functioning of contemporary businesses. These devices are favored by workers for their convenience and portability allowing them to access resources remotely and enhancing productivity. However the use of tools also poses security threats like data breaches,  access, to systems and malware attacks. It is imperative to address these risks to protect the company's data. </a:t>
            </a:r>
          </a:p>
          <a:p>
            <a:pPr marL="0" indent="0">
              <a:buNone/>
            </a:pPr>
            <a:endParaRPr lang="en-US" sz="12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3200" dirty="0">
                <a:latin typeface="+mj-lt"/>
              </a:rPr>
              <a:t>2. Purpose:  </a:t>
            </a:r>
          </a:p>
          <a:p>
            <a:pPr marL="0" indent="0">
              <a:buNone/>
            </a:pPr>
            <a:r>
              <a:rPr lang="en-US" sz="1600" spc="5" dirty="0">
                <a:ea typeface="Times New Roman" panose="02020603050405020304" pitchFamily="18" charset="0"/>
                <a:cs typeface="Times New Roman" panose="02020603050405020304" pitchFamily="18" charset="0"/>
              </a:rPr>
              <a:t>The main goal of the Bring Your Device (BYOD) security policy is to protect the confidentiality and integrity of data accessed through devices while ensuring its availability (CIA). By recognizing and controlling devices that could pose security risks and vulnerabilities, to the system, in advance helps the company prevent security threats effectively and promptly address any issues that may arise in this regard. </a:t>
            </a:r>
            <a:endParaRPr lang="en-US" sz="3600" dirty="0"/>
          </a:p>
        </p:txBody>
      </p:sp>
    </p:spTree>
    <p:extLst>
      <p:ext uri="{BB962C8B-B14F-4D97-AF65-F5344CB8AC3E}">
        <p14:creationId xmlns:p14="http://schemas.microsoft.com/office/powerpoint/2010/main" val="414281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568035" y="609600"/>
            <a:ext cx="10792691" cy="5715000"/>
          </a:xfrm>
        </p:spPr>
        <p:txBody>
          <a:bodyPr>
            <a:normAutofit fontScale="40000" lnSpcReduction="20000"/>
          </a:bodyPr>
          <a:lstStyle/>
          <a:p>
            <a:pPr marL="0" indent="0">
              <a:buNone/>
            </a:pPr>
            <a:r>
              <a:rPr lang="en-US" sz="6700" dirty="0">
                <a:latin typeface="+mj-lt"/>
                <a:ea typeface="Calibri" panose="020F0502020204030204" pitchFamily="34" charset="0"/>
              </a:rPr>
              <a:t>3. Scope: </a:t>
            </a:r>
          </a:p>
          <a:p>
            <a:pPr marL="0" indent="0">
              <a:buNone/>
            </a:pPr>
            <a:r>
              <a:rPr lang="en-US" sz="3400" dirty="0">
                <a:ea typeface="Calibri" panose="020F0502020204030204" pitchFamily="34" charset="0"/>
              </a:rPr>
              <a:t>This guideline is for everyone working at ABC Corporation. Employees and contractors alike. Third-party users use their devices, like smartphones and laptops, to access the company's networks and resources. </a:t>
            </a:r>
            <a:br>
              <a:rPr lang="en-US" sz="2300" dirty="0">
                <a:latin typeface="Times New Roman" panose="02020603050405020304" pitchFamily="18" charset="0"/>
                <a:ea typeface="Calibri" panose="020F0502020204030204" pitchFamily="34" charset="0"/>
              </a:rPr>
            </a:br>
            <a:endParaRPr lang="en-US" sz="2300" dirty="0">
              <a:latin typeface="Times New Roman" panose="02020603050405020304" pitchFamily="18" charset="0"/>
              <a:ea typeface="Calibri" panose="020F0502020204030204" pitchFamily="34" charset="0"/>
            </a:endParaRP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6700" dirty="0">
                <a:latin typeface="+mj-lt"/>
              </a:rPr>
              <a:t>4. Policy:  </a:t>
            </a:r>
          </a:p>
          <a:p>
            <a:pPr marL="0" indent="0">
              <a:buNone/>
            </a:pPr>
            <a:r>
              <a:rPr lang="en-US" sz="4000" spc="5" dirty="0">
                <a:ea typeface="Times New Roman" panose="02020603050405020304" pitchFamily="18" charset="0"/>
                <a:cs typeface="Times New Roman" panose="02020603050405020304" pitchFamily="18" charset="0"/>
              </a:rPr>
              <a:t>Employees at ABC Corporation are allowed to use their devices for work purposes as long as they adhere to defined security measures in place. Every personal device must comply with the security criteria, which include the following requirements; </a:t>
            </a:r>
          </a:p>
          <a:p>
            <a:pPr marL="0" indent="0">
              <a:buNone/>
            </a:pPr>
            <a:r>
              <a:rPr lang="en-US" sz="4000" spc="5" dirty="0">
                <a:ea typeface="Times New Roman" panose="02020603050405020304" pitchFamily="18" charset="0"/>
                <a:cs typeface="Times New Roman" panose="02020603050405020304" pitchFamily="18" charset="0"/>
              </a:rPr>
              <a:t>Operating systems that are regularly. Equipped with the security patches are essential for maintaining a secure digital environment. </a:t>
            </a:r>
          </a:p>
          <a:p>
            <a:pPr marL="0" indent="0">
              <a:buNone/>
            </a:pPr>
            <a:r>
              <a:rPr lang="en-US" sz="4000" spc="5" dirty="0">
                <a:ea typeface="Times New Roman" panose="02020603050405020304" pitchFamily="18" charset="0"/>
                <a:cs typeface="Times New Roman" panose="02020603050405020304" pitchFamily="18" charset="0"/>
              </a:rPr>
              <a:t>Ensure your device is protected with antivirus and anti-malware security measures in place. </a:t>
            </a:r>
          </a:p>
          <a:p>
            <a:pPr marL="0" indent="0">
              <a:buNone/>
            </a:pPr>
            <a:r>
              <a:rPr lang="en-US" sz="4000" spc="5" dirty="0">
                <a:ea typeface="Times New Roman" panose="02020603050405020304" pitchFamily="18" charset="0"/>
                <a:cs typeface="Times New Roman" panose="02020603050405020304" pitchFamily="18" charset="0"/>
              </a:rPr>
              <a:t>Securing access with a password. Using verification for authentication purposes. </a:t>
            </a:r>
          </a:p>
          <a:p>
            <a:pPr marL="0" indent="0">
              <a:buNone/>
            </a:pPr>
            <a:r>
              <a:rPr lang="en-US" sz="4000" spc="5" dirty="0">
                <a:ea typeface="Times New Roman" panose="02020603050405020304" pitchFamily="18" charset="0"/>
                <a:cs typeface="Times New Roman" panose="02020603050405020304" pitchFamily="18" charset="0"/>
              </a:rPr>
              <a:t>Securing information through encryption methods for data storage. </a:t>
            </a:r>
          </a:p>
          <a:p>
            <a:pPr marL="0" indent="0">
              <a:buNone/>
            </a:pPr>
            <a:r>
              <a:rPr lang="en-US" sz="4000" spc="5" dirty="0">
                <a:ea typeface="Times New Roman" panose="02020603050405020304" pitchFamily="18" charset="0"/>
                <a:cs typeface="Times New Roman" panose="02020603050405020304" pitchFamily="18" charset="0"/>
              </a:rPr>
              <a:t>Employees should promptly notify the IT department in case of any stolen devices. </a:t>
            </a:r>
          </a:p>
          <a:p>
            <a:pPr marL="0" indent="0">
              <a:buNone/>
            </a:pPr>
            <a:endParaRPr lang="en-US" sz="4000" spc="5" dirty="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083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540327" y="571500"/>
            <a:ext cx="10986655" cy="5715000"/>
          </a:xfrm>
        </p:spPr>
        <p:txBody>
          <a:bodyPr/>
          <a:lstStyle/>
          <a:p>
            <a:pPr marL="0" indent="0">
              <a:buNone/>
            </a:pPr>
            <a:r>
              <a:rPr lang="en-US" sz="3200" dirty="0">
                <a:latin typeface="+mj-lt"/>
                <a:ea typeface="Calibri" panose="020F0502020204030204" pitchFamily="34" charset="0"/>
              </a:rPr>
              <a:t>5. Policy Compliance: </a:t>
            </a:r>
          </a:p>
          <a:p>
            <a:pPr marL="0" indent="0">
              <a:buNone/>
            </a:pPr>
            <a:endParaRPr lang="en-US" sz="1200" dirty="0">
              <a:latin typeface="Times New Roman" panose="02020603050405020304" pitchFamily="18" charset="0"/>
            </a:endParaRPr>
          </a:p>
          <a:p>
            <a:pPr marL="0" indent="0">
              <a:buNone/>
            </a:pPr>
            <a:r>
              <a:rPr lang="en-US" sz="1600" dirty="0"/>
              <a:t>The Information Security team will ensure compliance, with this policy through activities such as audits and monitoring access permissions carefully while also staying vigilant about any incidents that </a:t>
            </a:r>
            <a:r>
              <a:rPr lang="en-US" sz="1600" dirty="0" err="1"/>
              <a:t>occur.If</a:t>
            </a:r>
            <a:r>
              <a:rPr lang="en-US" sz="1600" dirty="0"/>
              <a:t> staff members fail to adhere to the BYOD security guidelines they could face consequences such, as losing their privileges or even risking termination of employment. </a:t>
            </a:r>
          </a:p>
          <a:p>
            <a:pPr marL="0" indent="0">
              <a:buNone/>
            </a:pPr>
            <a:endParaRPr lang="en-US" sz="1200" dirty="0">
              <a:latin typeface="Times New Roman" panose="02020603050405020304" pitchFamily="18" charset="0"/>
            </a:endParaRPr>
          </a:p>
          <a:p>
            <a:pPr marL="0" indent="0">
              <a:buNone/>
            </a:pPr>
            <a:endParaRPr lang="en-US" sz="1200" dirty="0">
              <a:latin typeface="Times New Roman" panose="02020603050405020304" pitchFamily="18" charset="0"/>
            </a:endParaRPr>
          </a:p>
          <a:p>
            <a:pPr marL="0" indent="0">
              <a:buNone/>
            </a:pPr>
            <a:endParaRPr lang="en-US" sz="1800" dirty="0">
              <a:latin typeface="Times New Roman" panose="02020603050405020304" pitchFamily="18" charset="0"/>
            </a:endParaRPr>
          </a:p>
          <a:p>
            <a:pPr marL="0" indent="0">
              <a:buNone/>
            </a:pPr>
            <a:r>
              <a:rPr lang="en-US" sz="3200" dirty="0">
                <a:latin typeface="+mj-lt"/>
              </a:rPr>
              <a:t>6. Related Standards, Policies, and Processes:</a:t>
            </a:r>
          </a:p>
          <a:p>
            <a:pPr marL="0" indent="0">
              <a:buNone/>
            </a:pPr>
            <a:r>
              <a:rPr lang="en-US" sz="1600" dirty="0"/>
              <a:t>HIPAA safeguards patient data, within healthcare environments. </a:t>
            </a:r>
          </a:p>
          <a:p>
            <a:pPr marL="0" indent="0">
              <a:buNone/>
            </a:pPr>
            <a:r>
              <a:rPr lang="en-US" sz="1600" dirty="0"/>
              <a:t>Maintains the safety of credit card transactions and information by following PCI DSS guidelines. </a:t>
            </a:r>
          </a:p>
          <a:p>
            <a:pPr marL="0" indent="0">
              <a:buNone/>
            </a:pPr>
            <a:r>
              <a:rPr lang="en-US" sz="1600" dirty="0"/>
              <a:t>Company Data Protection Policy details guidelines, for managing and safeguarding data. </a:t>
            </a:r>
          </a:p>
          <a:p>
            <a:pPr marL="0" indent="0">
              <a:buNone/>
            </a:pPr>
            <a:endParaRPr lang="en-US" sz="1800" dirty="0">
              <a:latin typeface="Times New Roman" panose="02020603050405020304" pitchFamily="18" charset="0"/>
            </a:endParaRPr>
          </a:p>
        </p:txBody>
      </p:sp>
    </p:spTree>
    <p:extLst>
      <p:ext uri="{BB962C8B-B14F-4D97-AF65-F5344CB8AC3E}">
        <p14:creationId xmlns:p14="http://schemas.microsoft.com/office/powerpoint/2010/main" val="402114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F1FD27-E00B-1C92-0F82-C53A2BBEB28A}"/>
              </a:ext>
            </a:extLst>
          </p:cNvPr>
          <p:cNvSpPr>
            <a:spLocks noGrp="1"/>
          </p:cNvSpPr>
          <p:nvPr>
            <p:ph idx="4294967295"/>
          </p:nvPr>
        </p:nvSpPr>
        <p:spPr>
          <a:xfrm>
            <a:off x="498764" y="609600"/>
            <a:ext cx="11125200" cy="5715000"/>
          </a:xfrm>
        </p:spPr>
        <p:txBody>
          <a:bodyPr/>
          <a:lstStyle/>
          <a:p>
            <a:pPr marL="0" indent="0">
              <a:buNone/>
            </a:pPr>
            <a:r>
              <a:rPr lang="en-US" sz="3200" dirty="0">
                <a:latin typeface="+mj-lt"/>
                <a:ea typeface="Calibri" panose="020F0502020204030204" pitchFamily="34" charset="0"/>
              </a:rPr>
              <a:t>7. Definitions and Terms: </a:t>
            </a:r>
          </a:p>
          <a:p>
            <a:pPr marL="0" indent="0">
              <a:buNone/>
            </a:pPr>
            <a:r>
              <a:rPr lang="en-US" sz="1600" dirty="0"/>
              <a:t>BYOD, short, for Bring Your Device refers to a policy that permits employees to utilize their gadgets for tasks related to their work responsibilities. </a:t>
            </a:r>
          </a:p>
          <a:p>
            <a:pPr marL="0" indent="0">
              <a:buNone/>
            </a:pPr>
            <a:r>
              <a:rPr lang="en-US" sz="1600" dirty="0"/>
              <a:t>Mobile gadgets such, as smartphones and tablets are commonly used to access company resources on the go. </a:t>
            </a:r>
          </a:p>
          <a:p>
            <a:pPr marL="0" indent="0">
              <a:buNone/>
            </a:pPr>
            <a:r>
              <a:rPr lang="en-US" sz="1600" dirty="0"/>
              <a:t>The CIA model. Which stands for Confidentiality, Integrity and Availability. Is a framework created to shape information security policies in a company or organization. </a:t>
            </a:r>
          </a:p>
          <a:p>
            <a:pPr marL="0" indent="0">
              <a:buNone/>
            </a:pPr>
            <a:endParaRPr lang="en-US" sz="1600" dirty="0"/>
          </a:p>
          <a:p>
            <a:pPr marL="0" indent="0">
              <a:buNone/>
            </a:pPr>
            <a:r>
              <a:rPr lang="en-US" sz="3200" dirty="0">
                <a:latin typeface="+mj-lt"/>
              </a:rPr>
              <a:t>8. Revision History:  </a:t>
            </a:r>
          </a:p>
          <a:p>
            <a:pPr marL="0" indent="0">
              <a:buNone/>
            </a:pPr>
            <a:endParaRPr lang="en-US" sz="1800" dirty="0">
              <a:latin typeface="Times New Roman" panose="02020603050405020304" pitchFamily="18" charset="0"/>
            </a:endParaRPr>
          </a:p>
        </p:txBody>
      </p:sp>
      <p:graphicFrame>
        <p:nvGraphicFramePr>
          <p:cNvPr id="2" name="Table 1">
            <a:extLst>
              <a:ext uri="{FF2B5EF4-FFF2-40B4-BE49-F238E27FC236}">
                <a16:creationId xmlns:a16="http://schemas.microsoft.com/office/drawing/2014/main" id="{239C7CA7-9E73-E614-656F-419C54BDE704}"/>
              </a:ext>
            </a:extLst>
          </p:cNvPr>
          <p:cNvGraphicFramePr>
            <a:graphicFrameLocks noGrp="1"/>
          </p:cNvGraphicFramePr>
          <p:nvPr>
            <p:extLst>
              <p:ext uri="{D42A27DB-BD31-4B8C-83A1-F6EECF244321}">
                <p14:modId xmlns:p14="http://schemas.microsoft.com/office/powerpoint/2010/main" val="187316722"/>
              </p:ext>
            </p:extLst>
          </p:nvPr>
        </p:nvGraphicFramePr>
        <p:xfrm>
          <a:off x="1406238" y="4239491"/>
          <a:ext cx="6172199" cy="1175456"/>
        </p:xfrm>
        <a:graphic>
          <a:graphicData uri="http://schemas.openxmlformats.org/drawingml/2006/table">
            <a:tbl>
              <a:tblPr firstRow="1" firstCol="1" bandRow="1">
                <a:tableStyleId>{5C22544A-7EE6-4342-B048-85BDC9FD1C3A}</a:tableStyleId>
              </a:tblPr>
              <a:tblGrid>
                <a:gridCol w="1229799">
                  <a:extLst>
                    <a:ext uri="{9D8B030D-6E8A-4147-A177-3AD203B41FA5}">
                      <a16:colId xmlns:a16="http://schemas.microsoft.com/office/drawing/2014/main" val="2176588474"/>
                    </a:ext>
                  </a:extLst>
                </a:gridCol>
                <a:gridCol w="1508244">
                  <a:extLst>
                    <a:ext uri="{9D8B030D-6E8A-4147-A177-3AD203B41FA5}">
                      <a16:colId xmlns:a16="http://schemas.microsoft.com/office/drawing/2014/main" val="3541782520"/>
                    </a:ext>
                  </a:extLst>
                </a:gridCol>
                <a:gridCol w="3434156">
                  <a:extLst>
                    <a:ext uri="{9D8B030D-6E8A-4147-A177-3AD203B41FA5}">
                      <a16:colId xmlns:a16="http://schemas.microsoft.com/office/drawing/2014/main" val="1302763690"/>
                    </a:ext>
                  </a:extLst>
                </a:gridCol>
              </a:tblGrid>
              <a:tr h="299078">
                <a:tc>
                  <a:txBody>
                    <a:bodyPr/>
                    <a:lstStyle/>
                    <a:p>
                      <a:pPr marL="0" marR="0">
                        <a:lnSpc>
                          <a:spcPct val="115000"/>
                        </a:lnSpc>
                        <a:spcBef>
                          <a:spcPts val="2400"/>
                        </a:spcBef>
                        <a:spcAft>
                          <a:spcPts val="0"/>
                        </a:spcAft>
                      </a:pPr>
                      <a:r>
                        <a:rPr lang="en-US" sz="1200" kern="0">
                          <a:effectLst/>
                        </a:rPr>
                        <a:t>Date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Responsible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a:effectLst/>
                        </a:rPr>
                        <a:t>Summary of change</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3435974"/>
                  </a:ext>
                </a:extLst>
              </a:tr>
              <a:tr h="443944">
                <a:tc>
                  <a:txBody>
                    <a:bodyPr/>
                    <a:lstStyle/>
                    <a:p>
                      <a:pPr marL="0" marR="0">
                        <a:lnSpc>
                          <a:spcPct val="115000"/>
                        </a:lnSpc>
                        <a:spcBef>
                          <a:spcPts val="2400"/>
                        </a:spcBef>
                        <a:spcAft>
                          <a:spcPts val="0"/>
                        </a:spcAft>
                      </a:pPr>
                      <a:r>
                        <a:rPr lang="en-US" sz="12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September 2024</a:t>
                      </a:r>
                      <a:endParaRPr lang="en-US" sz="11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SANS policy team</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200" kern="0" dirty="0">
                          <a:effectLst/>
                        </a:rPr>
                        <a:t>Updated and converted to new format</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2184864"/>
                  </a:ext>
                </a:extLst>
              </a:tr>
              <a:tr h="323778">
                <a:tc>
                  <a:txBody>
                    <a:bodyPr/>
                    <a:lstStyle/>
                    <a:p>
                      <a:pPr marL="0" marR="0">
                        <a:lnSpc>
                          <a:spcPct val="115000"/>
                        </a:lnSpc>
                        <a:spcBef>
                          <a:spcPts val="2400"/>
                        </a:spcBef>
                        <a:spcAft>
                          <a:spcPts val="0"/>
                        </a:spcAft>
                      </a:pPr>
                      <a:r>
                        <a:rPr lang="en-US" sz="1100" kern="0">
                          <a:effectLst/>
                        </a:rPr>
                        <a:t> </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a:effectLst/>
                        </a:rPr>
                        <a:t> </a:t>
                      </a:r>
                      <a:endParaRPr lang="en-US" sz="1100" b="1" kern="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2400"/>
                        </a:spcBef>
                        <a:spcAft>
                          <a:spcPts val="0"/>
                        </a:spcAft>
                      </a:pPr>
                      <a:r>
                        <a:rPr lang="en-US" sz="1100" kern="0" dirty="0">
                          <a:effectLst/>
                        </a:rPr>
                        <a:t> </a:t>
                      </a:r>
                      <a:endParaRPr lang="en-US" sz="1100" b="1" kern="0" dirty="0">
                        <a:solidFill>
                          <a:srgbClr val="365F9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2438726"/>
                  </a:ext>
                </a:extLst>
              </a:tr>
            </a:tbl>
          </a:graphicData>
        </a:graphic>
      </p:graphicFrame>
    </p:spTree>
    <p:extLst>
      <p:ext uri="{BB962C8B-B14F-4D97-AF65-F5344CB8AC3E}">
        <p14:creationId xmlns:p14="http://schemas.microsoft.com/office/powerpoint/2010/main" val="146701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7652-CAE4-2111-12D7-CA7DC41CFDC6}"/>
              </a:ext>
            </a:extLst>
          </p:cNvPr>
          <p:cNvSpPr>
            <a:spLocks noGrp="1"/>
          </p:cNvSpPr>
          <p:nvPr>
            <p:ph type="ctrTitle"/>
          </p:nvPr>
        </p:nvSpPr>
        <p:spPr/>
        <p:txBody>
          <a:bodyPr/>
          <a:lstStyle/>
          <a:p>
            <a:r>
              <a:rPr lang="en-US" dirty="0"/>
              <a:t>Module 5</a:t>
            </a:r>
          </a:p>
        </p:txBody>
      </p:sp>
      <p:sp>
        <p:nvSpPr>
          <p:cNvPr id="3" name="Subtitle 2">
            <a:extLst>
              <a:ext uri="{FF2B5EF4-FFF2-40B4-BE49-F238E27FC236}">
                <a16:creationId xmlns:a16="http://schemas.microsoft.com/office/drawing/2014/main" id="{7D8E0EA4-C74E-4315-CBBE-38853991A146}"/>
              </a:ext>
            </a:extLst>
          </p:cNvPr>
          <p:cNvSpPr>
            <a:spLocks noGrp="1"/>
          </p:cNvSpPr>
          <p:nvPr>
            <p:ph type="subTitle" idx="1"/>
          </p:nvPr>
        </p:nvSpPr>
        <p:spPr/>
        <p:txBody>
          <a:bodyPr/>
          <a:lstStyle/>
          <a:p>
            <a:r>
              <a:rPr lang="en-US" sz="2000" dirty="0"/>
              <a:t>Multifactor Authentication (MFA)</a:t>
            </a:r>
            <a:endParaRPr lang="en-US" dirty="0"/>
          </a:p>
        </p:txBody>
      </p:sp>
    </p:spTree>
    <p:extLst>
      <p:ext uri="{BB962C8B-B14F-4D97-AF65-F5344CB8AC3E}">
        <p14:creationId xmlns:p14="http://schemas.microsoft.com/office/powerpoint/2010/main" val="372060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79049" y="713510"/>
            <a:ext cx="3626696" cy="1371601"/>
          </a:xfrm>
        </p:spPr>
        <p:txBody>
          <a:bodyPr>
            <a:noAutofit/>
          </a:bodyPr>
          <a:lstStyle/>
          <a:p>
            <a:r>
              <a:rPr lang="en-US" b="0" dirty="0"/>
              <a:t>Common-auth Configuration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49037" y="2472173"/>
            <a:ext cx="2639289" cy="3083500"/>
          </a:xfrm>
        </p:spPr>
        <p:txBody>
          <a:bodyPr>
            <a:normAutofit/>
          </a:bodyPr>
          <a:lstStyle/>
          <a:p>
            <a:r>
              <a:rPr lang="en-US" dirty="0"/>
              <a:t>This screenshot should show the entry that indicates the use of the Google Authenticator module. </a:t>
            </a:r>
          </a:p>
        </p:txBody>
      </p:sp>
      <p:pic>
        <p:nvPicPr>
          <p:cNvPr id="4" name="Picture 3" descr="A screenshot of a computer screen&#10;&#10;Description automatically generated">
            <a:extLst>
              <a:ext uri="{FF2B5EF4-FFF2-40B4-BE49-F238E27FC236}">
                <a16:creationId xmlns:a16="http://schemas.microsoft.com/office/drawing/2014/main" id="{BD93C337-4EE4-3D17-9BCB-ACED64415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865" y="2085111"/>
            <a:ext cx="6992784" cy="4292600"/>
          </a:xfrm>
          <a:prstGeom prst="rect">
            <a:avLst/>
          </a:prstGeom>
        </p:spPr>
      </p:pic>
    </p:spTree>
    <p:extLst>
      <p:ext uri="{BB962C8B-B14F-4D97-AF65-F5344CB8AC3E}">
        <p14:creationId xmlns:p14="http://schemas.microsoft.com/office/powerpoint/2010/main" val="72299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8590" y="864369"/>
            <a:ext cx="3877497" cy="1372387"/>
          </a:xfrm>
        </p:spPr>
        <p:txBody>
          <a:bodyPr>
            <a:normAutofit/>
          </a:bodyPr>
          <a:lstStyle/>
          <a:p>
            <a:r>
              <a:rPr lang="en-US" b="0" dirty="0"/>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36819" y="2597332"/>
            <a:ext cx="2922563" cy="1849977"/>
          </a:xfrm>
        </p:spPr>
        <p:txBody>
          <a:bodyPr>
            <a:noAutofit/>
          </a:bodyPr>
          <a:lstStyle/>
          <a:p>
            <a:r>
              <a:rPr lang="en-US" dirty="0"/>
              <a:t>This screenshot should show the logon screen where a verification code is required.</a:t>
            </a:r>
          </a:p>
        </p:txBody>
      </p:sp>
      <p:pic>
        <p:nvPicPr>
          <p:cNvPr id="4" name="Picture 3" descr="A screenshot of a computer&#10;&#10;Description automatically generated">
            <a:extLst>
              <a:ext uri="{FF2B5EF4-FFF2-40B4-BE49-F238E27FC236}">
                <a16:creationId xmlns:a16="http://schemas.microsoft.com/office/drawing/2014/main" id="{4427CDB0-9CEB-F37D-553A-BB2BEB7D9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305" y="1283839"/>
            <a:ext cx="6075876" cy="4476961"/>
          </a:xfrm>
          <a:prstGeom prst="rect">
            <a:avLst/>
          </a:prstGeom>
        </p:spPr>
      </p:pic>
    </p:spTree>
    <p:extLst>
      <p:ext uri="{BB962C8B-B14F-4D97-AF65-F5344CB8AC3E}">
        <p14:creationId xmlns:p14="http://schemas.microsoft.com/office/powerpoint/2010/main" val="103815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A2EB-EC3A-40DF-C004-28A3B7CCAE1A}"/>
              </a:ext>
            </a:extLst>
          </p:cNvPr>
          <p:cNvSpPr>
            <a:spLocks noGrp="1"/>
          </p:cNvSpPr>
          <p:nvPr>
            <p:ph type="ctrTitle"/>
          </p:nvPr>
        </p:nvSpPr>
        <p:spPr/>
        <p:txBody>
          <a:bodyPr/>
          <a:lstStyle/>
          <a:p>
            <a:r>
              <a:rPr lang="en-US" dirty="0"/>
              <a:t>Module 6</a:t>
            </a:r>
          </a:p>
        </p:txBody>
      </p:sp>
      <p:sp>
        <p:nvSpPr>
          <p:cNvPr id="3" name="Subtitle 2">
            <a:extLst>
              <a:ext uri="{FF2B5EF4-FFF2-40B4-BE49-F238E27FC236}">
                <a16:creationId xmlns:a16="http://schemas.microsoft.com/office/drawing/2014/main" id="{A6467265-0BCA-601D-AC53-79A97803B4F9}"/>
              </a:ext>
            </a:extLst>
          </p:cNvPr>
          <p:cNvSpPr>
            <a:spLocks noGrp="1"/>
          </p:cNvSpPr>
          <p:nvPr>
            <p:ph type="subTitle" idx="1"/>
          </p:nvPr>
        </p:nvSpPr>
        <p:spPr/>
        <p:txBody>
          <a:bodyPr/>
          <a:lstStyle/>
          <a:p>
            <a:r>
              <a:rPr lang="en-US" sz="2000" dirty="0"/>
              <a:t>Vulnerability Assessment</a:t>
            </a:r>
            <a:endParaRPr lang="en-US" dirty="0"/>
          </a:p>
        </p:txBody>
      </p:sp>
    </p:spTree>
    <p:extLst>
      <p:ext uri="{BB962C8B-B14F-4D97-AF65-F5344CB8AC3E}">
        <p14:creationId xmlns:p14="http://schemas.microsoft.com/office/powerpoint/2010/main" val="1263396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65545" y="262372"/>
            <a:ext cx="2556704" cy="1371601"/>
          </a:xfrm>
        </p:spPr>
        <p:txBody>
          <a:bodyPr>
            <a:normAutofit/>
          </a:bodyPr>
          <a:lstStyle/>
          <a:p>
            <a:r>
              <a:rPr lang="en-US" sz="3300" b="0" dirty="0"/>
              <a:t>Nmap</a:t>
            </a:r>
            <a:endParaRPr lang="en-US"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20858" y="2228856"/>
            <a:ext cx="2801391" cy="1498017"/>
          </a:xfrm>
        </p:spPr>
        <p:txBody>
          <a:bodyPr>
            <a:normAutofit/>
          </a:bodyPr>
          <a:lstStyle/>
          <a:p>
            <a:r>
              <a:rPr lang="en-US" dirty="0"/>
              <a:t>This screenshot should include the scan result showing both the Kali and Linux Server VMs.</a:t>
            </a:r>
          </a:p>
        </p:txBody>
      </p:sp>
      <p:pic>
        <p:nvPicPr>
          <p:cNvPr id="8" name="Picture 7" descr="A screen shot of a computer&#10;&#10;Description automatically generated">
            <a:extLst>
              <a:ext uri="{FF2B5EF4-FFF2-40B4-BE49-F238E27FC236}">
                <a16:creationId xmlns:a16="http://schemas.microsoft.com/office/drawing/2014/main" id="{C69014AF-8AF9-AF7F-8BBA-2C99C7411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219200"/>
            <a:ext cx="6400800" cy="4328160"/>
          </a:xfrm>
          <a:prstGeom prst="rect">
            <a:avLst/>
          </a:prstGeom>
        </p:spPr>
      </p:pic>
    </p:spTree>
    <p:extLst>
      <p:ext uri="{BB962C8B-B14F-4D97-AF65-F5344CB8AC3E}">
        <p14:creationId xmlns:p14="http://schemas.microsoft.com/office/powerpoint/2010/main" val="365509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18934" y="817418"/>
            <a:ext cx="2556704" cy="738841"/>
          </a:xfrm>
        </p:spPr>
        <p:txBody>
          <a:bodyPr>
            <a:normAutofit/>
          </a:bodyPr>
          <a:lstStyle/>
          <a:p>
            <a:r>
              <a:rPr lang="en-US" sz="3300" b="0" dirty="0" err="1"/>
              <a:t>NetCat</a:t>
            </a:r>
            <a:endParaRPr lang="en-US"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18934" y="1896348"/>
            <a:ext cx="2556704" cy="1326028"/>
          </a:xfrm>
        </p:spPr>
        <p:txBody>
          <a:bodyPr>
            <a:normAutofit/>
          </a:bodyPr>
          <a:lstStyle/>
          <a:p>
            <a:r>
              <a:rPr lang="en-US" dirty="0"/>
              <a:t>This screenshot should include the scan result showing both the Kali and Linux Server VMs.</a:t>
            </a:r>
          </a:p>
        </p:txBody>
      </p:sp>
      <p:pic>
        <p:nvPicPr>
          <p:cNvPr id="10" name="Picture 9" descr="A screenshot of a computer&#10;&#10;Description automatically generated">
            <a:extLst>
              <a:ext uri="{FF2B5EF4-FFF2-40B4-BE49-F238E27FC236}">
                <a16:creationId xmlns:a16="http://schemas.microsoft.com/office/drawing/2014/main" id="{7A0CE3E7-4FA0-49A6-3586-2C465C8AD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47035"/>
            <a:ext cx="5950174" cy="4024653"/>
          </a:xfrm>
          <a:prstGeom prst="rect">
            <a:avLst/>
          </a:prstGeom>
        </p:spPr>
      </p:pic>
      <p:pic>
        <p:nvPicPr>
          <p:cNvPr id="12" name="Picture 11" descr="A computer screen shot of a computer&#10;&#10;Description automatically generated">
            <a:extLst>
              <a:ext uri="{FF2B5EF4-FFF2-40B4-BE49-F238E27FC236}">
                <a16:creationId xmlns:a16="http://schemas.microsoft.com/office/drawing/2014/main" id="{216C1A20-AC3D-16E0-3B05-0BB3E08C1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002" y="3222376"/>
            <a:ext cx="4492776" cy="3549152"/>
          </a:xfrm>
          <a:prstGeom prst="rect">
            <a:avLst/>
          </a:prstGeom>
        </p:spPr>
      </p:pic>
    </p:spTree>
    <p:extLst>
      <p:ext uri="{BB962C8B-B14F-4D97-AF65-F5344CB8AC3E}">
        <p14:creationId xmlns:p14="http://schemas.microsoft.com/office/powerpoint/2010/main" val="100546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72C3-F080-D181-82AA-9100FC663A9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F9E2450-603E-8B93-F3CF-5FF6FF2DA42A}"/>
              </a:ext>
            </a:extLst>
          </p:cNvPr>
          <p:cNvSpPr>
            <a:spLocks noGrp="1"/>
          </p:cNvSpPr>
          <p:nvPr>
            <p:ph idx="1"/>
          </p:nvPr>
        </p:nvSpPr>
        <p:spPr/>
        <p:txBody>
          <a:bodyPr>
            <a:normAutofit fontScale="62500" lnSpcReduction="20000"/>
          </a:bodyPr>
          <a:lstStyle/>
          <a:p>
            <a:pPr marL="0" indent="0" algn="l">
              <a:buNone/>
            </a:pPr>
            <a:r>
              <a:rPr lang="en-US" dirty="0"/>
              <a:t>In this course, I learned to :</a:t>
            </a:r>
          </a:p>
          <a:p>
            <a:pPr algn="l">
              <a:buFont typeface="Arial" panose="020B0604020202020204" pitchFamily="34" charset="0"/>
              <a:buChar char="•"/>
            </a:pPr>
            <a:r>
              <a:rPr lang="en-US" b="0" i="0" dirty="0">
                <a:effectLst/>
              </a:rPr>
              <a:t>Describe different types of malware.</a:t>
            </a:r>
          </a:p>
          <a:p>
            <a:pPr algn="l">
              <a:buFont typeface="Arial" panose="020B0604020202020204" pitchFamily="34" charset="0"/>
              <a:buChar char="•"/>
            </a:pPr>
            <a:r>
              <a:rPr lang="en-US" b="0" i="0" dirty="0">
                <a:effectLst/>
              </a:rPr>
              <a:t>Identify social engineering attacks.</a:t>
            </a:r>
          </a:p>
          <a:p>
            <a:pPr algn="l">
              <a:buFont typeface="Arial" panose="020B0604020202020204" pitchFamily="34" charset="0"/>
              <a:buChar char="•"/>
            </a:pPr>
            <a:r>
              <a:rPr lang="en-US" b="0" i="0" dirty="0">
                <a:effectLst/>
              </a:rPr>
              <a:t>Differentiate cryptographic algorithms and their applications.</a:t>
            </a:r>
          </a:p>
          <a:p>
            <a:pPr algn="l">
              <a:buFont typeface="Arial" panose="020B0604020202020204" pitchFamily="34" charset="0"/>
              <a:buChar char="•"/>
            </a:pPr>
            <a:r>
              <a:rPr lang="en-US" b="0" i="0" dirty="0">
                <a:effectLst/>
              </a:rPr>
              <a:t>Survey network security devices and protocols.</a:t>
            </a:r>
          </a:p>
          <a:p>
            <a:pPr algn="l">
              <a:buFont typeface="Arial" panose="020B0604020202020204" pitchFamily="34" charset="0"/>
              <a:buChar char="•"/>
            </a:pPr>
            <a:r>
              <a:rPr lang="en-US" b="0" i="0" dirty="0">
                <a:effectLst/>
              </a:rPr>
              <a:t>Explain wireless network security solutions.</a:t>
            </a:r>
          </a:p>
          <a:p>
            <a:pPr algn="l">
              <a:buFont typeface="Arial" panose="020B0604020202020204" pitchFamily="34" charset="0"/>
              <a:buChar char="•"/>
            </a:pPr>
            <a:r>
              <a:rPr lang="en-US" b="0" i="0" dirty="0">
                <a:effectLst/>
              </a:rPr>
              <a:t>Interpret application security, device security, and physical security.</a:t>
            </a:r>
          </a:p>
          <a:p>
            <a:pPr algn="l">
              <a:buFont typeface="Arial" panose="020B0604020202020204" pitchFamily="34" charset="0"/>
              <a:buChar char="•"/>
            </a:pPr>
            <a:r>
              <a:rPr lang="en-US" b="0" i="0" dirty="0">
                <a:effectLst/>
              </a:rPr>
              <a:t>Examine authentication and access control techniques.</a:t>
            </a:r>
          </a:p>
          <a:p>
            <a:pPr algn="l">
              <a:buFont typeface="Arial" panose="020B0604020202020204" pitchFamily="34" charset="0"/>
              <a:buChar char="•"/>
            </a:pPr>
            <a:r>
              <a:rPr lang="en-US" b="0" i="0" dirty="0">
                <a:effectLst/>
              </a:rPr>
              <a:t>Assess business continuity and risk management strategies.</a:t>
            </a:r>
          </a:p>
          <a:p>
            <a:pPr algn="l">
              <a:buFont typeface="Arial" panose="020B0604020202020204" pitchFamily="34" charset="0"/>
              <a:buChar char="•"/>
            </a:pPr>
            <a:r>
              <a:rPr lang="en-US" b="0" i="0" dirty="0">
                <a:effectLst/>
              </a:rPr>
              <a:t>Explore the evolving job market in the digitized world.</a:t>
            </a:r>
          </a:p>
          <a:p>
            <a:pPr algn="l">
              <a:buFont typeface="Arial" panose="020B0604020202020204" pitchFamily="34" charset="0"/>
              <a:buChar char="•"/>
            </a:pPr>
            <a:r>
              <a:rPr lang="en-US" b="0" i="0" dirty="0">
                <a:effectLst/>
              </a:rPr>
              <a:t>Produce a secure network.</a:t>
            </a:r>
          </a:p>
          <a:p>
            <a:endParaRPr lang="en-US" dirty="0"/>
          </a:p>
        </p:txBody>
      </p:sp>
    </p:spTree>
    <p:extLst>
      <p:ext uri="{BB962C8B-B14F-4D97-AF65-F5344CB8AC3E}">
        <p14:creationId xmlns:p14="http://schemas.microsoft.com/office/powerpoint/2010/main" val="35834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2784" y="608549"/>
            <a:ext cx="2556704" cy="949225"/>
          </a:xfrm>
        </p:spPr>
        <p:txBody>
          <a:bodyPr>
            <a:normAutofit/>
          </a:bodyPr>
          <a:lstStyle/>
          <a:p>
            <a:r>
              <a:rPr lang="en-US" sz="3300" b="0" dirty="0"/>
              <a:t>Wireshark</a:t>
            </a:r>
            <a:endParaRPr lang="en-US"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67059" y="1771657"/>
            <a:ext cx="2868868" cy="1657344"/>
          </a:xfrm>
        </p:spPr>
        <p:txBody>
          <a:bodyPr>
            <a:normAutofit/>
          </a:bodyPr>
          <a:lstStyle/>
          <a:p>
            <a:r>
              <a:rPr lang="en-US" dirty="0"/>
              <a:t>This screenshot should include the Wireshark</a:t>
            </a:r>
            <a:r>
              <a:rPr lang="en-US" dirty="0">
                <a:latin typeface="Calibri" panose="020F0502020204030204" pitchFamily="34" charset="0"/>
                <a:cs typeface="Calibri" panose="020F0502020204030204" pitchFamily="34" charset="0"/>
              </a:rPr>
              <a:t>—</a:t>
            </a:r>
            <a:r>
              <a:rPr lang="en-US" dirty="0"/>
              <a:t>Follow TCP Steam window showing the Telnet username and password.</a:t>
            </a:r>
          </a:p>
        </p:txBody>
      </p:sp>
      <p:pic>
        <p:nvPicPr>
          <p:cNvPr id="8" name="Picture 7" descr="A screenshot of a computer&#10;&#10;Description automatically generated">
            <a:extLst>
              <a:ext uri="{FF2B5EF4-FFF2-40B4-BE49-F238E27FC236}">
                <a16:creationId xmlns:a16="http://schemas.microsoft.com/office/drawing/2014/main" id="{3B53301B-7E61-AAE7-992A-BEE473C46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079" y="1066801"/>
            <a:ext cx="6466150" cy="5280835"/>
          </a:xfrm>
          <a:prstGeom prst="rect">
            <a:avLst/>
          </a:prstGeom>
        </p:spPr>
      </p:pic>
    </p:spTree>
    <p:extLst>
      <p:ext uri="{BB962C8B-B14F-4D97-AF65-F5344CB8AC3E}">
        <p14:creationId xmlns:p14="http://schemas.microsoft.com/office/powerpoint/2010/main" val="382406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49835" y="743061"/>
            <a:ext cx="2556704" cy="905632"/>
          </a:xfrm>
        </p:spPr>
        <p:txBody>
          <a:bodyPr>
            <a:normAutofit/>
          </a:bodyPr>
          <a:lstStyle/>
          <a:p>
            <a:r>
              <a:rPr lang="en-US" sz="3300" b="0" dirty="0"/>
              <a:t>Nessus</a:t>
            </a:r>
            <a:endParaRPr lang="en-US"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3852" y="1999654"/>
            <a:ext cx="3034475" cy="2858691"/>
          </a:xfrm>
        </p:spPr>
        <p:txBody>
          <a:bodyPr>
            <a:noAutofit/>
          </a:bodyPr>
          <a:lstStyle/>
          <a:p>
            <a:r>
              <a:rPr lang="en-US" dirty="0"/>
              <a:t>This screenshot should include the high-level view of the Nessus vulnerability scan report (showing categories of vulnerability in different colors).</a:t>
            </a:r>
          </a:p>
        </p:txBody>
      </p:sp>
      <p:pic>
        <p:nvPicPr>
          <p:cNvPr id="8" name="Picture 7" descr="A screenshot of a computer&#10;&#10;Description automatically generated">
            <a:extLst>
              <a:ext uri="{FF2B5EF4-FFF2-40B4-BE49-F238E27FC236}">
                <a16:creationId xmlns:a16="http://schemas.microsoft.com/office/drawing/2014/main" id="{4F9D5819-1E9E-4970-C0D7-2D24B7938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739" y="1191491"/>
            <a:ext cx="7370013" cy="4972539"/>
          </a:xfrm>
          <a:prstGeom prst="rect">
            <a:avLst/>
          </a:prstGeom>
        </p:spPr>
      </p:pic>
    </p:spTree>
    <p:extLst>
      <p:ext uri="{BB962C8B-B14F-4D97-AF65-F5344CB8AC3E}">
        <p14:creationId xmlns:p14="http://schemas.microsoft.com/office/powerpoint/2010/main" val="1516012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85EA-95A3-66DA-A4B5-5A63629330CD}"/>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A5F180DF-3ABE-787D-78F5-31A7D8000806}"/>
              </a:ext>
            </a:extLst>
          </p:cNvPr>
          <p:cNvSpPr>
            <a:spLocks noGrp="1"/>
          </p:cNvSpPr>
          <p:nvPr>
            <p:ph idx="1"/>
          </p:nvPr>
        </p:nvSpPr>
        <p:spPr/>
        <p:txBody>
          <a:bodyPr>
            <a:normAutofit/>
          </a:bodyPr>
          <a:lstStyle/>
          <a:p>
            <a:pPr marL="0" indent="0">
              <a:buNone/>
            </a:pPr>
            <a:r>
              <a:rPr lang="en-US" sz="1600" dirty="0"/>
              <a:t>I had some challenges with coming up with my own security policy. I did some research, and I eventually got it figured out. </a:t>
            </a:r>
          </a:p>
          <a:p>
            <a:pPr marL="0" indent="0">
              <a:buNone/>
            </a:pPr>
            <a:r>
              <a:rPr lang="en-US" sz="1600" dirty="0"/>
              <a:t>Module 6 project was also challenging for me at times. I did not understand how to properly display the </a:t>
            </a:r>
            <a:r>
              <a:rPr lang="en-US" sz="1600" dirty="0" err="1"/>
              <a:t>NetCat</a:t>
            </a:r>
            <a:r>
              <a:rPr lang="en-US" sz="1600" dirty="0"/>
              <a:t> for both Linux and Kali. I reworked the program a few times, and I eventually got it figured out, and the remainder of the project went smoothly. </a:t>
            </a:r>
          </a:p>
        </p:txBody>
      </p:sp>
    </p:spTree>
    <p:extLst>
      <p:ext uri="{BB962C8B-B14F-4D97-AF65-F5344CB8AC3E}">
        <p14:creationId xmlns:p14="http://schemas.microsoft.com/office/powerpoint/2010/main" val="288685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5264-8EB3-CF6B-7E8A-9FEB9EC34DF9}"/>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D7C43E0E-CD94-EE73-A693-A01D6E84F5E8}"/>
              </a:ext>
            </a:extLst>
          </p:cNvPr>
          <p:cNvSpPr>
            <a:spLocks noGrp="1"/>
          </p:cNvSpPr>
          <p:nvPr>
            <p:ph idx="1"/>
          </p:nvPr>
        </p:nvSpPr>
        <p:spPr/>
        <p:txBody>
          <a:bodyPr/>
          <a:lstStyle/>
          <a:p>
            <a:r>
              <a:rPr lang="en-US" dirty="0"/>
              <a:t>Risk Assessment</a:t>
            </a:r>
          </a:p>
          <a:p>
            <a:r>
              <a:rPr lang="en-US" dirty="0"/>
              <a:t>Threat Analysis</a:t>
            </a:r>
          </a:p>
          <a:p>
            <a:r>
              <a:rPr lang="en-US" dirty="0"/>
              <a:t>Incident Response</a:t>
            </a:r>
          </a:p>
          <a:p>
            <a:r>
              <a:rPr lang="en-US" dirty="0"/>
              <a:t>Network Security</a:t>
            </a:r>
          </a:p>
          <a:p>
            <a:endParaRPr lang="en-US" dirty="0"/>
          </a:p>
        </p:txBody>
      </p:sp>
    </p:spTree>
    <p:extLst>
      <p:ext uri="{BB962C8B-B14F-4D97-AF65-F5344CB8AC3E}">
        <p14:creationId xmlns:p14="http://schemas.microsoft.com/office/powerpoint/2010/main" val="2866890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73DA-22BE-620F-478A-7BB33DC9D78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3F385D1-3912-5C21-A5FD-2D8A1BD0E20F}"/>
              </a:ext>
            </a:extLst>
          </p:cNvPr>
          <p:cNvSpPr>
            <a:spLocks noGrp="1"/>
          </p:cNvSpPr>
          <p:nvPr>
            <p:ph idx="1"/>
          </p:nvPr>
        </p:nvSpPr>
        <p:spPr/>
        <p:txBody>
          <a:bodyPr/>
          <a:lstStyle/>
          <a:p>
            <a:r>
              <a:rPr lang="en-US" dirty="0"/>
              <a:t>In conclusion, this course taught me the basics of maintaining the safety of PII and computer systems from threats.</a:t>
            </a:r>
          </a:p>
          <a:p>
            <a:r>
              <a:rPr lang="en-US" dirty="0"/>
              <a:t>Fundamentals of Information System Security Fundamentals of Information System Security course addresses network security and data protection. </a:t>
            </a:r>
          </a:p>
        </p:txBody>
      </p:sp>
    </p:spTree>
    <p:extLst>
      <p:ext uri="{BB962C8B-B14F-4D97-AF65-F5344CB8AC3E}">
        <p14:creationId xmlns:p14="http://schemas.microsoft.com/office/powerpoint/2010/main" val="1588637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FC1F9-EDE1-57FC-7846-973188812D16}"/>
              </a:ext>
            </a:extLst>
          </p:cNvPr>
          <p:cNvSpPr>
            <a:spLocks noGrp="1"/>
          </p:cNvSpPr>
          <p:nvPr>
            <p:ph type="ctrTitle"/>
          </p:nvPr>
        </p:nvSpPr>
        <p:spPr/>
        <p:txBody>
          <a:bodyPr/>
          <a:lstStyle/>
          <a:p>
            <a:r>
              <a:rPr lang="en-US" dirty="0" err="1"/>
              <a:t>Wix.com</a:t>
            </a:r>
            <a:endParaRPr lang="en-US" dirty="0"/>
          </a:p>
        </p:txBody>
      </p:sp>
      <p:sp>
        <p:nvSpPr>
          <p:cNvPr id="5" name="Subtitle 4">
            <a:extLst>
              <a:ext uri="{FF2B5EF4-FFF2-40B4-BE49-F238E27FC236}">
                <a16:creationId xmlns:a16="http://schemas.microsoft.com/office/drawing/2014/main" id="{3E9925C5-BD07-D9B4-2160-B793E69C1279}"/>
              </a:ext>
            </a:extLst>
          </p:cNvPr>
          <p:cNvSpPr>
            <a:spLocks noGrp="1"/>
          </p:cNvSpPr>
          <p:nvPr>
            <p:ph type="subTitle" idx="1"/>
          </p:nvPr>
        </p:nvSpPr>
        <p:spPr/>
        <p:txBody>
          <a:bodyPr/>
          <a:lstStyle/>
          <a:p>
            <a:r>
              <a:rPr lang="en-US" dirty="0"/>
              <a:t>https://bravoash25.wixsite.com/my-site</a:t>
            </a:r>
          </a:p>
        </p:txBody>
      </p:sp>
    </p:spTree>
    <p:extLst>
      <p:ext uri="{BB962C8B-B14F-4D97-AF65-F5344CB8AC3E}">
        <p14:creationId xmlns:p14="http://schemas.microsoft.com/office/powerpoint/2010/main" val="43798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BD76-5940-C9F3-D671-BE766A89C64E}"/>
              </a:ext>
            </a:extLst>
          </p:cNvPr>
          <p:cNvSpPr>
            <a:spLocks noGrp="1"/>
          </p:cNvSpPr>
          <p:nvPr>
            <p:ph type="ctrTitle"/>
          </p:nvPr>
        </p:nvSpPr>
        <p:spPr/>
        <p:txBody>
          <a:bodyPr/>
          <a:lstStyle/>
          <a:p>
            <a:r>
              <a:rPr lang="en-US" sz="4400" dirty="0"/>
              <a:t>Module 2</a:t>
            </a:r>
            <a:endParaRPr lang="en-US" dirty="0"/>
          </a:p>
        </p:txBody>
      </p:sp>
      <p:sp>
        <p:nvSpPr>
          <p:cNvPr id="3" name="Subtitle 2">
            <a:extLst>
              <a:ext uri="{FF2B5EF4-FFF2-40B4-BE49-F238E27FC236}">
                <a16:creationId xmlns:a16="http://schemas.microsoft.com/office/drawing/2014/main" id="{1FA5B485-3C6A-F0FC-9009-46E4BB700021}"/>
              </a:ext>
            </a:extLst>
          </p:cNvPr>
          <p:cNvSpPr>
            <a:spLocks noGrp="1"/>
          </p:cNvSpPr>
          <p:nvPr>
            <p:ph type="subTitle" idx="1"/>
          </p:nvPr>
        </p:nvSpPr>
        <p:spPr/>
        <p:txBody>
          <a:bodyPr/>
          <a:lstStyle/>
          <a:p>
            <a:r>
              <a:rPr lang="en-US" sz="2000" dirty="0"/>
              <a:t>Asymmetric Key Encryption</a:t>
            </a:r>
            <a:endParaRPr lang="en-US" dirty="0"/>
          </a:p>
        </p:txBody>
      </p:sp>
    </p:spTree>
    <p:extLst>
      <p:ext uri="{BB962C8B-B14F-4D97-AF65-F5344CB8AC3E}">
        <p14:creationId xmlns:p14="http://schemas.microsoft.com/office/powerpoint/2010/main" val="242216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09058" y="561110"/>
            <a:ext cx="4115341" cy="1371601"/>
          </a:xfrm>
        </p:spPr>
        <p:txBody>
          <a:bodyPr>
            <a:normAutofit/>
          </a:bodyPr>
          <a:lstStyle/>
          <a:p>
            <a:r>
              <a:rPr lang="en-US" sz="3300" b="0" dirty="0"/>
              <a:t>File Encryption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0733" y="2395972"/>
            <a:ext cx="2397376" cy="3547627"/>
          </a:xfrm>
        </p:spPr>
        <p:txBody>
          <a:bodyPr>
            <a:normAutofit/>
          </a:bodyPr>
          <a:lstStyle/>
          <a:p>
            <a:r>
              <a:rPr lang="en-US" dirty="0"/>
              <a:t>This screenshot should show the following.</a:t>
            </a:r>
          </a:p>
          <a:p>
            <a:pPr marL="285750" indent="-285750">
              <a:buFont typeface="Arial" panose="020B0604020202020204" pitchFamily="34" charset="0"/>
              <a:buChar char="•"/>
            </a:pPr>
            <a:r>
              <a:rPr lang="en-US" dirty="0"/>
              <a:t>Content of the plaintext file</a:t>
            </a:r>
          </a:p>
          <a:p>
            <a:pPr marL="285750" indent="-285750">
              <a:buFont typeface="Arial" panose="020B0604020202020204" pitchFamily="34" charset="0"/>
              <a:buChar char="•"/>
            </a:pPr>
            <a:r>
              <a:rPr lang="en-US" dirty="0"/>
              <a:t>Content of the encrypted file</a:t>
            </a:r>
          </a:p>
        </p:txBody>
      </p:sp>
      <p:pic>
        <p:nvPicPr>
          <p:cNvPr id="4" name="Picture 3" descr="A computer screen shot of a computer screen&#10;&#10;Description automatically generated">
            <a:extLst>
              <a:ext uri="{FF2B5EF4-FFF2-40B4-BE49-F238E27FC236}">
                <a16:creationId xmlns:a16="http://schemas.microsoft.com/office/drawing/2014/main" id="{70A37A54-5EA9-4A6B-D5F4-D977B59FD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565" y="1110486"/>
            <a:ext cx="7869193" cy="4637028"/>
          </a:xfrm>
          <a:prstGeom prst="rect">
            <a:avLst/>
          </a:prstGeom>
        </p:spPr>
      </p:pic>
    </p:spTree>
    <p:extLst>
      <p:ext uri="{BB962C8B-B14F-4D97-AF65-F5344CB8AC3E}">
        <p14:creationId xmlns:p14="http://schemas.microsoft.com/office/powerpoint/2010/main" val="81742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10635" y="838201"/>
            <a:ext cx="3165620" cy="1371601"/>
          </a:xfrm>
        </p:spPr>
        <p:txBody>
          <a:bodyPr>
            <a:normAutofit/>
          </a:bodyPr>
          <a:lstStyle/>
          <a:p>
            <a:r>
              <a:rPr lang="en-US" sz="3300" b="0" dirty="0"/>
              <a:t>File Decryption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10635" y="2507672"/>
            <a:ext cx="2348201" cy="3394363"/>
          </a:xfrm>
        </p:spPr>
        <p:txBody>
          <a:bodyPr>
            <a:noAutofit/>
          </a:bodyPr>
          <a:lstStyle/>
          <a:p>
            <a:r>
              <a:rPr lang="en-US" dirty="0"/>
              <a:t>This screenshot should show the following.</a:t>
            </a:r>
          </a:p>
          <a:p>
            <a:pPr marL="285750" indent="-285750">
              <a:buFont typeface="Arial" panose="020B0604020202020204" pitchFamily="34" charset="0"/>
              <a:buChar char="•"/>
            </a:pPr>
            <a:r>
              <a:rPr lang="en-US" dirty="0"/>
              <a:t>The encrypted file being listed by itself</a:t>
            </a:r>
          </a:p>
          <a:p>
            <a:pPr marL="285750" indent="-285750">
              <a:buFont typeface="Arial" panose="020B0604020202020204" pitchFamily="34" charset="0"/>
              <a:buChar char="•"/>
            </a:pPr>
            <a:r>
              <a:rPr lang="en-US" dirty="0"/>
              <a:t>The decrypting process</a:t>
            </a:r>
          </a:p>
          <a:p>
            <a:pPr marL="285750" indent="-285750">
              <a:buFont typeface="Arial" panose="020B0604020202020204" pitchFamily="34" charset="0"/>
              <a:buChar char="•"/>
            </a:pPr>
            <a:r>
              <a:rPr lang="en-US" dirty="0"/>
              <a:t>Both the encrypted file and the original plaintext file being listed</a:t>
            </a:r>
          </a:p>
        </p:txBody>
      </p:sp>
      <p:pic>
        <p:nvPicPr>
          <p:cNvPr id="4" name="Picture 3" descr="A screenshot of a computer&#10;&#10;Description automatically generated">
            <a:extLst>
              <a:ext uri="{FF2B5EF4-FFF2-40B4-BE49-F238E27FC236}">
                <a16:creationId xmlns:a16="http://schemas.microsoft.com/office/drawing/2014/main" id="{AA825AEA-D303-5F9B-306C-E19F19E7E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254" y="1454728"/>
            <a:ext cx="8053285" cy="4677716"/>
          </a:xfrm>
          <a:prstGeom prst="rect">
            <a:avLst/>
          </a:prstGeom>
        </p:spPr>
      </p:pic>
    </p:spTree>
    <p:extLst>
      <p:ext uri="{BB962C8B-B14F-4D97-AF65-F5344CB8AC3E}">
        <p14:creationId xmlns:p14="http://schemas.microsoft.com/office/powerpoint/2010/main" val="321400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2EC41A-4516-746B-87A3-E1A508BD0C85}"/>
              </a:ext>
            </a:extLst>
          </p:cNvPr>
          <p:cNvSpPr>
            <a:spLocks noGrp="1"/>
          </p:cNvSpPr>
          <p:nvPr>
            <p:ph type="ctrTitle"/>
          </p:nvPr>
        </p:nvSpPr>
        <p:spPr/>
        <p:txBody>
          <a:bodyPr/>
          <a:lstStyle/>
          <a:p>
            <a:r>
              <a:rPr lang="en-US" dirty="0"/>
              <a:t>Module 3</a:t>
            </a:r>
          </a:p>
        </p:txBody>
      </p:sp>
      <p:sp>
        <p:nvSpPr>
          <p:cNvPr id="6" name="Subtitle 5">
            <a:extLst>
              <a:ext uri="{FF2B5EF4-FFF2-40B4-BE49-F238E27FC236}">
                <a16:creationId xmlns:a16="http://schemas.microsoft.com/office/drawing/2014/main" id="{1BD6ED98-5D6C-E2F0-3195-62767FCD6EDF}"/>
              </a:ext>
            </a:extLst>
          </p:cNvPr>
          <p:cNvSpPr>
            <a:spLocks noGrp="1"/>
          </p:cNvSpPr>
          <p:nvPr>
            <p:ph type="subTitle" idx="1"/>
          </p:nvPr>
        </p:nvSpPr>
        <p:spPr/>
        <p:txBody>
          <a:bodyPr/>
          <a:lstStyle/>
          <a:p>
            <a:r>
              <a:rPr lang="en-US" sz="2000" dirty="0"/>
              <a:t>Stateful Firewall</a:t>
            </a:r>
            <a:endParaRPr lang="en-US" dirty="0"/>
          </a:p>
        </p:txBody>
      </p:sp>
    </p:spTree>
    <p:extLst>
      <p:ext uri="{BB962C8B-B14F-4D97-AF65-F5344CB8AC3E}">
        <p14:creationId xmlns:p14="http://schemas.microsoft.com/office/powerpoint/2010/main" val="71207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44587" y="1051262"/>
            <a:ext cx="9357158" cy="1125583"/>
          </a:xfrm>
        </p:spPr>
        <p:txBody>
          <a:bodyPr>
            <a:normAutofit fontScale="90000"/>
          </a:bodyPr>
          <a:lstStyle/>
          <a:p>
            <a:pPr>
              <a:spcBef>
                <a:spcPts val="0"/>
              </a:spcBef>
            </a:pPr>
            <a:r>
              <a:rPr lang="en-US" sz="3200" dirty="0"/>
              <a:t>What effect does the </a:t>
            </a:r>
            <a:r>
              <a:rPr lang="en-US" sz="3200" dirty="0" err="1"/>
              <a:t>sudo</a:t>
            </a:r>
            <a:r>
              <a:rPr lang="en-US" sz="3200" dirty="0"/>
              <a:t> iptables --policy INPUT DROP command have on the access to computing resources?</a:t>
            </a:r>
          </a:p>
        </p:txBody>
      </p:sp>
      <p:sp>
        <p:nvSpPr>
          <p:cNvPr id="9" name="Text Placeholder 3"/>
          <p:cNvSpPr>
            <a:spLocks noGrp="1"/>
          </p:cNvSpPr>
          <p:nvPr>
            <p:ph type="body" sz="half" idx="2"/>
          </p:nvPr>
        </p:nvSpPr>
        <p:spPr>
          <a:xfrm>
            <a:off x="1817615" y="2521527"/>
            <a:ext cx="8556769" cy="1814946"/>
          </a:xfrm>
        </p:spPr>
        <p:txBody>
          <a:bodyPr/>
          <a:lstStyle/>
          <a:p>
            <a:pPr>
              <a:spcBef>
                <a:spcPts val="0"/>
              </a:spcBef>
            </a:pPr>
            <a:endParaRPr lang="en-US" dirty="0"/>
          </a:p>
          <a:p>
            <a:pPr marL="171450" indent="-171450">
              <a:spcBef>
                <a:spcPts val="0"/>
              </a:spcBef>
              <a:buFont typeface="Arial" panose="020B0604020202020204" pitchFamily="34" charset="0"/>
              <a:buChar char="•"/>
            </a:pPr>
            <a:r>
              <a:rPr lang="en-US" dirty="0"/>
              <a:t>By dropping all unwanted connections, the server is even more protected from unverified access, which reduces the risk of future attacks. </a:t>
            </a:r>
          </a:p>
        </p:txBody>
      </p:sp>
    </p:spTree>
    <p:extLst>
      <p:ext uri="{BB962C8B-B14F-4D97-AF65-F5344CB8AC3E}">
        <p14:creationId xmlns:p14="http://schemas.microsoft.com/office/powerpoint/2010/main" val="9831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92258" y="401783"/>
            <a:ext cx="3852104" cy="1371601"/>
          </a:xfrm>
        </p:spPr>
        <p:txBody>
          <a:bodyPr>
            <a:normAutofit/>
          </a:bodyPr>
          <a:lstStyle/>
          <a:p>
            <a:r>
              <a:rPr lang="en-US" sz="3300" b="0" dirty="0"/>
              <a:t>Nmap Scan</a:t>
            </a:r>
            <a:endParaRPr lang="en-US" b="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92258" y="2466635"/>
            <a:ext cx="2063483" cy="2858691"/>
          </a:xfrm>
        </p:spPr>
        <p:txBody>
          <a:bodyPr>
            <a:normAutofit/>
          </a:bodyPr>
          <a:lstStyle/>
          <a:p>
            <a:r>
              <a:rPr lang="en-US" dirty="0"/>
              <a:t>This screenshot should show the Nmap scan result of the Linux Server VM.</a:t>
            </a:r>
          </a:p>
        </p:txBody>
      </p:sp>
      <p:pic>
        <p:nvPicPr>
          <p:cNvPr id="6" name="Picture 5" descr="A computer screen shot of a computer&#10;&#10;Description automatically generated">
            <a:extLst>
              <a:ext uri="{FF2B5EF4-FFF2-40B4-BE49-F238E27FC236}">
                <a16:creationId xmlns:a16="http://schemas.microsoft.com/office/drawing/2014/main" id="{4BA50097-B267-E327-6F5C-6C17634F0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726" y="1639099"/>
            <a:ext cx="8562109" cy="4951843"/>
          </a:xfrm>
          <a:prstGeom prst="rect">
            <a:avLst/>
          </a:prstGeom>
        </p:spPr>
      </p:pic>
    </p:spTree>
    <p:extLst>
      <p:ext uri="{BB962C8B-B14F-4D97-AF65-F5344CB8AC3E}">
        <p14:creationId xmlns:p14="http://schemas.microsoft.com/office/powerpoint/2010/main" val="80117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3B7C-674D-CE7B-8E5F-045EB9074A2A}"/>
              </a:ext>
            </a:extLst>
          </p:cNvPr>
          <p:cNvSpPr>
            <a:spLocks noGrp="1"/>
          </p:cNvSpPr>
          <p:nvPr>
            <p:ph type="ctrTitle"/>
          </p:nvPr>
        </p:nvSpPr>
        <p:spPr/>
        <p:txBody>
          <a:bodyPr/>
          <a:lstStyle/>
          <a:p>
            <a:r>
              <a:rPr lang="en-US" dirty="0"/>
              <a:t>Module 4</a:t>
            </a:r>
          </a:p>
        </p:txBody>
      </p:sp>
      <p:sp>
        <p:nvSpPr>
          <p:cNvPr id="3" name="Subtitle 2">
            <a:extLst>
              <a:ext uri="{FF2B5EF4-FFF2-40B4-BE49-F238E27FC236}">
                <a16:creationId xmlns:a16="http://schemas.microsoft.com/office/drawing/2014/main" id="{6FDB44E1-867E-859E-14E5-56CC64A17D92}"/>
              </a:ext>
            </a:extLst>
          </p:cNvPr>
          <p:cNvSpPr>
            <a:spLocks noGrp="1"/>
          </p:cNvSpPr>
          <p:nvPr>
            <p:ph type="subTitle" idx="1"/>
          </p:nvPr>
        </p:nvSpPr>
        <p:spPr/>
        <p:txBody>
          <a:bodyPr/>
          <a:lstStyle/>
          <a:p>
            <a:r>
              <a:rPr lang="en-US" sz="2000" dirty="0"/>
              <a:t>Bring Your Own Device (BYOD) </a:t>
            </a:r>
            <a:br>
              <a:rPr lang="en-US" sz="2000" dirty="0"/>
            </a:br>
            <a:r>
              <a:rPr lang="en-US" sz="2000" dirty="0"/>
              <a:t>Security Policy</a:t>
            </a:r>
            <a:endParaRPr lang="en-US" dirty="0"/>
          </a:p>
        </p:txBody>
      </p:sp>
    </p:spTree>
    <p:extLst>
      <p:ext uri="{BB962C8B-B14F-4D97-AF65-F5344CB8AC3E}">
        <p14:creationId xmlns:p14="http://schemas.microsoft.com/office/powerpoint/2010/main" val="2592832507"/>
      </p:ext>
    </p:extLst>
  </p:cSld>
  <p:clrMapOvr>
    <a:masterClrMapping/>
  </p:clrMapOvr>
</p:sld>
</file>

<file path=ppt/theme/theme1.xml><?xml version="1.0" encoding="utf-8"?>
<a:theme xmlns:a="http://schemas.openxmlformats.org/drawingml/2006/main" name="BlockprintVTI">
  <a:themeElements>
    <a:clrScheme name="AnalogousFromRegularSeedLeftStep">
      <a:dk1>
        <a:srgbClr val="000000"/>
      </a:dk1>
      <a:lt1>
        <a:srgbClr val="FFFFFF"/>
      </a:lt1>
      <a:dk2>
        <a:srgbClr val="1C2F31"/>
      </a:dk2>
      <a:lt2>
        <a:srgbClr val="F0F3F2"/>
      </a:lt2>
      <a:accent1>
        <a:srgbClr val="DB357E"/>
      </a:accent1>
      <a:accent2>
        <a:srgbClr val="C923B2"/>
      </a:accent2>
      <a:accent3>
        <a:srgbClr val="AD35DB"/>
      </a:accent3>
      <a:accent4>
        <a:srgbClr val="6637CE"/>
      </a:accent4>
      <a:accent5>
        <a:srgbClr val="3547DB"/>
      </a:accent5>
      <a:accent6>
        <a:srgbClr val="237AC9"/>
      </a:accent6>
      <a:hlink>
        <a:srgbClr val="349E6F"/>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98</TotalTime>
  <Words>1010</Words>
  <Application>Microsoft Macintosh PowerPoint</Application>
  <PresentationFormat>Widescreen</PresentationFormat>
  <Paragraphs>111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Avenir Next LT Pro</vt:lpstr>
      <vt:lpstr>AvenirNext LT Pro Medium</vt:lpstr>
      <vt:lpstr>Calibri</vt:lpstr>
      <vt:lpstr>Times New Roman</vt:lpstr>
      <vt:lpstr>BlockprintVTI</vt:lpstr>
      <vt:lpstr>SEC285 Final Project</vt:lpstr>
      <vt:lpstr>Introduction</vt:lpstr>
      <vt:lpstr>Module 2</vt:lpstr>
      <vt:lpstr>File Encryption</vt:lpstr>
      <vt:lpstr>File Decryption</vt:lpstr>
      <vt:lpstr>Module 3</vt:lpstr>
      <vt:lpstr>What effect does the sudo iptables --policy INPUT DROP command have on the access to computing resources?</vt:lpstr>
      <vt:lpstr>Nmap Scan</vt:lpstr>
      <vt:lpstr>Module 4</vt:lpstr>
      <vt:lpstr>PowerPoint Presentation</vt:lpstr>
      <vt:lpstr>PowerPoint Presentation</vt:lpstr>
      <vt:lpstr>PowerPoint Presentation</vt:lpstr>
      <vt:lpstr>PowerPoint Presentation</vt:lpstr>
      <vt:lpstr>Module 5</vt:lpstr>
      <vt:lpstr>Common-auth Configuration File</vt:lpstr>
      <vt:lpstr>MFA Logon Screen</vt:lpstr>
      <vt:lpstr>Module 6</vt:lpstr>
      <vt:lpstr>Nmap</vt:lpstr>
      <vt:lpstr>NetCat</vt:lpstr>
      <vt:lpstr>Wireshark</vt:lpstr>
      <vt:lpstr>Nessus</vt:lpstr>
      <vt:lpstr>Challenges</vt:lpstr>
      <vt:lpstr>Career Skills</vt:lpstr>
      <vt:lpstr>Conclusion</vt:lpstr>
      <vt:lpstr>Wix.com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SEC285 Final Project</dc:title>
  <dc:creator>Bravo, Ashley</dc:creator>
  <cp:lastModifiedBy>Bravo, Ashley</cp:lastModifiedBy>
  <cp:revision>1</cp:revision>
  <dcterms:created xsi:type="dcterms:W3CDTF">2024-10-26T19:45:36Z</dcterms:created>
  <dcterms:modified xsi:type="dcterms:W3CDTF">2024-10-26T21:23:48Z</dcterms:modified>
</cp:coreProperties>
</file>